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5" r:id="rId6"/>
    <p:sldId id="260" r:id="rId7"/>
    <p:sldId id="261" r:id="rId8"/>
    <p:sldId id="262" r:id="rId9"/>
    <p:sldId id="263" r:id="rId10"/>
    <p:sldId id="274" r:id="rId11"/>
    <p:sldId id="26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1" d="100"/>
          <a:sy n="41" d="100"/>
        </p:scale>
        <p:origin x="-108" y="-5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A80AB9-49D3-46AA-B59E-C331424AB0BF}" type="datetimeFigureOut">
              <a:rPr lang="en-US" smtClean="0"/>
              <a:pPr/>
              <a:t>6/4/2012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6A08E-FBE6-4EE1-B5CD-E39BBB4742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80AB9-49D3-46AA-B59E-C331424AB0BF}" type="datetimeFigureOut">
              <a:rPr lang="en-US" smtClean="0"/>
              <a:pPr/>
              <a:t>6/4/2012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6A08E-FBE6-4EE1-B5CD-E39BBB4742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80AB9-49D3-46AA-B59E-C331424AB0BF}" type="datetimeFigureOut">
              <a:rPr lang="en-US" smtClean="0"/>
              <a:pPr/>
              <a:t>6/4/2012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6A08E-FBE6-4EE1-B5CD-E39BBB4742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80AB9-49D3-46AA-B59E-C331424AB0BF}" type="datetimeFigureOut">
              <a:rPr lang="en-US" smtClean="0"/>
              <a:pPr/>
              <a:t>6/4/2012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6A08E-FBE6-4EE1-B5CD-E39BBB4742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80AB9-49D3-46AA-B59E-C331424AB0BF}" type="datetimeFigureOut">
              <a:rPr lang="en-US" smtClean="0"/>
              <a:pPr/>
              <a:t>6/4/2012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6A08E-FBE6-4EE1-B5CD-E39BBB4742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A80AB9-49D3-46AA-B59E-C331424AB0BF}" type="datetimeFigureOut">
              <a:rPr lang="en-US" smtClean="0"/>
              <a:pPr/>
              <a:t>6/4/2012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6A08E-FBE6-4EE1-B5CD-E39BBB4742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A80AB9-49D3-46AA-B59E-C331424AB0BF}" type="datetimeFigureOut">
              <a:rPr lang="en-US" smtClean="0"/>
              <a:pPr/>
              <a:t>6/4/2012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66A08E-FBE6-4EE1-B5CD-E39BBB4742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A80AB9-49D3-46AA-B59E-C331424AB0BF}" type="datetimeFigureOut">
              <a:rPr lang="en-US" smtClean="0"/>
              <a:pPr/>
              <a:t>6/4/2012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66A08E-FBE6-4EE1-B5CD-E39BBB4742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80AB9-49D3-46AA-B59E-C331424AB0BF}" type="datetimeFigureOut">
              <a:rPr lang="en-US" smtClean="0"/>
              <a:pPr/>
              <a:t>6/4/2012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66A08E-FBE6-4EE1-B5CD-E39BBB4742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80AB9-49D3-46AA-B59E-C331424AB0BF}" type="datetimeFigureOut">
              <a:rPr lang="en-US" smtClean="0"/>
              <a:pPr/>
              <a:t>6/4/2012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6A08E-FBE6-4EE1-B5CD-E39BBB4742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80AB9-49D3-46AA-B59E-C331424AB0BF}" type="datetimeFigureOut">
              <a:rPr lang="en-US" smtClean="0"/>
              <a:pPr/>
              <a:t>6/4/2012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6A08E-FBE6-4EE1-B5CD-E39BBB4742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80AB9-49D3-46AA-B59E-C331424AB0BF}" type="datetimeFigureOut">
              <a:rPr lang="en-US" smtClean="0"/>
              <a:pPr/>
              <a:t>6/4/2012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66A08E-FBE6-4EE1-B5CD-E39BBB4742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images.google.com.my/imgres?imgurl=http://i262.photobucket.com/albums/ii91/Sarahs_Myspace_Stuff/SaltineCracker.jpg&amp;imgrefurl=http://www.myspace.com/90972545&amp;usg=__9uzogsDoMZ27Bmx6tLswAGVtdIw=&amp;h=288&amp;w=292&amp;sz=19&amp;hl=en&amp;start=6&amp;itbs=1&amp;tbnid=x-fwphw3Pk4UOM:&amp;tbnh=113&amp;tbnw=115&amp;prev=/images?q=saltine+cracker&amp;gbv=2&amp;hl=en&amp;safe=active" TargetMode="External"/><Relationship Id="rId7" Type="http://schemas.openxmlformats.org/officeDocument/2006/relationships/image" Target="../media/image10.jpeg"/><Relationship Id="rId2" Type="http://schemas.openxmlformats.org/officeDocument/2006/relationships/image" Target="../media/image6.gif"/><Relationship Id="rId1" Type="http://schemas.openxmlformats.org/officeDocument/2006/relationships/slideLayout" Target="../slideLayouts/slideLayout7.xml"/><Relationship Id="rId6" Type="http://schemas.openxmlformats.org/officeDocument/2006/relationships/hyperlink" Target="http://images.google.ie/imgres?imgurl=http://img.alibaba.com/photo/11055483/Cocoa_Powder_From_Venezuela.jpg&amp;imgrefurl=http://www.alibaba.com/product/11557529-11055483-10743076/Cocoa_Powder_From_Venezuela.html&amp;usg=__V4eqHoGXoSN4LFUb8QItyDJHLuw=&amp;h=250&amp;w=400&amp;sz=13&amp;hl=en&amp;start=1&amp;tbnid=GGHPnJYLME1wuM:&amp;tbnh=78&amp;tbnw=124&amp;prev=/images?q=cocoa+powder&amp;gbv=2&amp;hl=en&amp;safe=active" TargetMode="External"/><Relationship Id="rId5" Type="http://schemas.openxmlformats.org/officeDocument/2006/relationships/image" Target="../media/image7.gif"/><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hyperlink" Target="http://images.google.com.my/imgres?imgurl=http://www.pankface.com/uploaded_images/farting-man-772092.gif&amp;imgrefurl=http://pankface.com/labels/Mind%20Boggling.html&amp;usg=__ZC4cN1r2osYYQF30eP4QUVjPo4o=&amp;h=338&amp;w=328&amp;sz=16&amp;hl=en&amp;start=34&amp;itbs=1&amp;tbnid=UwgSig7vp9_psM:&amp;tbnh=119&amp;tbnw=115&amp;prev=/images?q=farting+animation&amp;gbv=2&amp;ndsp=20&amp;hl=en&amp;safe=active&amp;sa=N&amp;start=20" TargetMode="External"/><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slideLayout" Target="../slideLayouts/slideLayout2.xml"/><Relationship Id="rId4" Type="http://schemas.openxmlformats.org/officeDocument/2006/relationships/image" Target="../media/image25.gif"/></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0.gif"/><Relationship Id="rId2" Type="http://schemas.openxmlformats.org/officeDocument/2006/relationships/hyperlink" Target="http://kidshealth.org/PageManager.jsp?lic=1&amp;article_set=59299&amp;cat_id=2060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images.google.ie/imgres?imgurl=http://img.alibaba.com/photo/11055483/Cocoa_Powder_From_Venezuela.jpg&amp;imgrefurl=http://www.alibaba.com/product/11557529-11055483-10743076/Cocoa_Powder_From_Venezuela.html&amp;usg=__V4eqHoGXoSN4LFUb8QItyDJHLuw=&amp;h=250&amp;w=400&amp;sz=13&amp;hl=en&amp;start=1&amp;tbnid=GGHPnJYLME1wuM:&amp;tbnh=78&amp;tbnw=124&amp;prev=/images?q=cocoa+powder&amp;gbv=2&amp;hl=en&amp;safe=active" TargetMode="External"/><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hyperlink" Target="http://images.google.com.my/imgres?imgurl=http://i262.photobucket.com/albums/ii91/Sarahs_Myspace_Stuff/SaltineCracker.jpg&amp;imgrefurl=http://www.myspace.com/90972545&amp;usg=__9uzogsDoMZ27Bmx6tLswAGVtdIw=&amp;h=288&amp;w=292&amp;sz=19&amp;hl=en&amp;start=6&amp;itbs=1&amp;tbnid=x-fwphw3Pk4UOM:&amp;tbnh=113&amp;tbnw=115&amp;prev=/images?q=saltine+cracker&amp;gbv=2&amp;hl=en&amp;safe=active" TargetMode="Externa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gif"/><Relationship Id="rId4" Type="http://schemas.openxmlformats.org/officeDocument/2006/relationships/image" Target="../media/image6.gif"/><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google.ie/imgres?imgurl=http://farm4.static.flickr.com/3085/2868355483_fa98fcf09b.jpg&amp;imgrefurl=http://otterhangar.blogspot.com/&amp;usg=__-1gp93GbRjzZNv_CdptQ_GbpjNs=&amp;h=375&amp;w=500&amp;sz=131&amp;hl=en&amp;start=37&amp;tbnid=QGL5wOzdc3EnDM:&amp;tbnh=98&amp;tbnw=130&amp;prev=/images?q=cover+table+with+newspaper&amp;gbv=2&amp;ndsp=20&amp;hl=en&amp;safe=active&amp;sa=N&amp;start=2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my/imgres?imgurl=http://i262.photobucket.com/albums/ii91/Sarahs_Myspace_Stuff/SaltineCracker.jpg&amp;imgrefurl=http://www.myspace.com/90972545&amp;usg=__9uzogsDoMZ27Bmx6tLswAGVtdIw=&amp;h=288&amp;w=292&amp;sz=19&amp;hl=en&amp;start=6&amp;itbs=1&amp;tbnid=x-fwphw3Pk4UOM:&amp;tbnh=113&amp;tbnw=115&amp;prev=/images?q=saltine+cracker&amp;gbv=2&amp;hl=en&amp;safe=active" TargetMode="External"/><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mages.google.com.my/imgres?imgurl=http://i262.photobucket.com/albums/ii91/Sarahs_Myspace_Stuff/SaltineCracker.jpg&amp;imgrefurl=http://www.myspace.com/90972545&amp;usg=__9uzogsDoMZ27Bmx6tLswAGVtdIw=&amp;h=288&amp;w=292&amp;sz=19&amp;hl=en&amp;start=6&amp;itbs=1&amp;tbnid=x-fwphw3Pk4UOM:&amp;tbnh=113&amp;tbnw=115&amp;prev=/images?q=saltine+cracker&amp;gbv=2&amp;hl=en&amp;safe=active" TargetMode="External"/><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hyperlink" Target="http://images.google.com.my/imgres?imgurl=http://i262.photobucket.com/albums/ii91/Sarahs_Myspace_Stuff/SaltineCracker.jpg&amp;imgrefurl=http://www.myspace.com/90972545&amp;usg=__9uzogsDoMZ27Bmx6tLswAGVtdIw=&amp;h=288&amp;w=292&amp;sz=19&amp;hl=en&amp;start=6&amp;itbs=1&amp;tbnid=x-fwphw3Pk4UOM:&amp;tbnh=113&amp;tbnw=115&amp;prev=/images?q=saltine+cracker&amp;gbv=2&amp;hl=en&amp;safe=active" TargetMode="External"/><Relationship Id="rId2" Type="http://schemas.openxmlformats.org/officeDocument/2006/relationships/image" Target="../media/image6.gif"/><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normAutofit/>
          </a:bodyPr>
          <a:lstStyle/>
          <a:p>
            <a:r>
              <a:rPr lang="en-US" sz="4800" dirty="0" smtClean="0">
                <a:solidFill>
                  <a:schemeClr val="bg1"/>
                </a:solidFill>
                <a:latin typeface="Candara" pitchFamily="34" charset="0"/>
              </a:rPr>
              <a:t>The Digestive System Lab</a:t>
            </a:r>
            <a:endParaRPr lang="en-US" sz="4800" dirty="0">
              <a:solidFill>
                <a:schemeClr val="bg1"/>
              </a:solidFill>
              <a:latin typeface="Candara" pitchFamily="34" charset="0"/>
            </a:endParaRPr>
          </a:p>
        </p:txBody>
      </p:sp>
      <p:pic>
        <p:nvPicPr>
          <p:cNvPr id="11270" name="Picture 6" descr="http://leavingbio.net/Human%20Nutrition/Human%20Nutrition_files/image014.gif"/>
          <p:cNvPicPr>
            <a:picLocks noChangeAspect="1" noChangeArrowheads="1" noCrop="1"/>
          </p:cNvPicPr>
          <p:nvPr/>
        </p:nvPicPr>
        <p:blipFill>
          <a:blip r:embed="rId2" cstate="print"/>
          <a:srcRect/>
          <a:stretch>
            <a:fillRect/>
          </a:stretch>
        </p:blipFill>
        <p:spPr bwMode="auto">
          <a:xfrm>
            <a:off x="2202656" y="2438400"/>
            <a:ext cx="4179094" cy="3429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Candara" pitchFamily="34" charset="0"/>
                <a:ea typeface="+mj-ea"/>
                <a:cs typeface="+mj-cs"/>
              </a:rPr>
              <a:t>Step 5</a:t>
            </a:r>
            <a:endParaRPr kumimoji="0" lang="en-US" sz="4400" b="0" i="0" u="none" strike="noStrike" kern="1200" cap="none" spc="0" normalizeH="0" baseline="0" noProof="0" dirty="0">
              <a:ln>
                <a:noFill/>
              </a:ln>
              <a:solidFill>
                <a:schemeClr val="bg1"/>
              </a:solidFill>
              <a:effectLst/>
              <a:uLnTx/>
              <a:uFillTx/>
              <a:latin typeface="Candara" pitchFamily="34" charset="0"/>
              <a:ea typeface="+mj-ea"/>
              <a:cs typeface="+mj-cs"/>
            </a:endParaRPr>
          </a:p>
        </p:txBody>
      </p:sp>
      <p:sp>
        <p:nvSpPr>
          <p:cNvPr id="5"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bg1"/>
                </a:solidFill>
                <a:effectLst/>
                <a:uLnTx/>
                <a:uFillTx/>
                <a:latin typeface="Candara" pitchFamily="34" charset="0"/>
                <a:ea typeface="+mn-ea"/>
                <a:cs typeface="+mn-cs"/>
              </a:rPr>
              <a:t>The person with the cocoa</a:t>
            </a:r>
            <a:r>
              <a:rPr kumimoji="0" lang="en-US" sz="3200" b="0" i="0" u="none" strike="noStrike" kern="1200" cap="none" spc="0" normalizeH="0" noProof="0" dirty="0" smtClean="0">
                <a:ln>
                  <a:noFill/>
                </a:ln>
                <a:solidFill>
                  <a:schemeClr val="bg1"/>
                </a:solidFill>
                <a:effectLst/>
                <a:uLnTx/>
                <a:uFillTx/>
                <a:latin typeface="Candara" pitchFamily="34" charset="0"/>
                <a:ea typeface="+mn-ea"/>
                <a:cs typeface="+mn-cs"/>
              </a:rPr>
              <a:t> powder, </a:t>
            </a:r>
            <a:r>
              <a:rPr lang="en-US" sz="3200" dirty="0" smtClean="0">
                <a:solidFill>
                  <a:schemeClr val="bg1"/>
                </a:solidFill>
                <a:latin typeface="Candara" pitchFamily="34" charset="0"/>
              </a:rPr>
              <a:t>pour the </a:t>
            </a:r>
            <a:r>
              <a:rPr kumimoji="0" lang="en-US" sz="3200" b="0" i="0" u="none" strike="noStrike" kern="1200" cap="none" spc="0" normalizeH="0" noProof="0" dirty="0" smtClean="0">
                <a:ln>
                  <a:noFill/>
                </a:ln>
                <a:solidFill>
                  <a:schemeClr val="bg1"/>
                </a:solidFill>
                <a:effectLst/>
                <a:uLnTx/>
                <a:uFillTx/>
                <a:latin typeface="Candara" pitchFamily="34" charset="0"/>
                <a:ea typeface="+mn-ea"/>
                <a:cs typeface="+mn-cs"/>
              </a:rPr>
              <a:t>cocoa powder </a:t>
            </a:r>
            <a:r>
              <a:rPr kumimoji="0" lang="en-US" sz="3200" b="0" i="0" u="none" strike="noStrike" kern="1200" cap="none" spc="0" normalizeH="0" baseline="0" noProof="0" dirty="0" smtClean="0">
                <a:ln>
                  <a:noFill/>
                </a:ln>
                <a:solidFill>
                  <a:schemeClr val="bg1"/>
                </a:solidFill>
                <a:effectLst/>
                <a:uLnTx/>
                <a:uFillTx/>
                <a:latin typeface="Candara" pitchFamily="34" charset="0"/>
                <a:ea typeface="+mn-ea"/>
                <a:cs typeface="+mn-cs"/>
              </a:rPr>
              <a:t>into the bag.</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bg1"/>
                </a:solidFill>
                <a:effectLst/>
                <a:uLnTx/>
                <a:uFillTx/>
                <a:latin typeface="Candara" pitchFamily="34" charset="0"/>
                <a:ea typeface="+mn-ea"/>
                <a:cs typeface="+mn-cs"/>
              </a:rPr>
              <a:t>	-This is like the gastric juices the stomach adds.</a:t>
            </a:r>
            <a:endParaRPr kumimoji="0" lang="en-US" sz="3200" b="0" i="0" u="none" strike="noStrike" kern="1200" cap="none" spc="0" normalizeH="0" baseline="0" noProof="0" dirty="0">
              <a:ln>
                <a:noFill/>
              </a:ln>
              <a:solidFill>
                <a:schemeClr val="bg1"/>
              </a:solidFill>
              <a:effectLst/>
              <a:uLnTx/>
              <a:uFillTx/>
              <a:latin typeface="Candara" pitchFamily="34" charset="0"/>
              <a:ea typeface="+mn-ea"/>
              <a:cs typeface="+mn-cs"/>
            </a:endParaRPr>
          </a:p>
        </p:txBody>
      </p:sp>
      <p:pic>
        <p:nvPicPr>
          <p:cNvPr id="6" name="Picture 8" descr="banana animation"/>
          <p:cNvPicPr>
            <a:picLocks noChangeAspect="1" noChangeArrowheads="1" noCrop="1"/>
          </p:cNvPicPr>
          <p:nvPr/>
        </p:nvPicPr>
        <p:blipFill>
          <a:blip r:embed="rId2" cstate="print"/>
          <a:srcRect/>
          <a:stretch>
            <a:fillRect/>
          </a:stretch>
        </p:blipFill>
        <p:spPr bwMode="auto">
          <a:xfrm>
            <a:off x="2743200" y="3657600"/>
            <a:ext cx="1190625" cy="1714500"/>
          </a:xfrm>
          <a:prstGeom prst="rect">
            <a:avLst/>
          </a:prstGeom>
          <a:noFill/>
        </p:spPr>
      </p:pic>
      <p:pic>
        <p:nvPicPr>
          <p:cNvPr id="7" name="Picture 6" descr="http://t0.gstatic.com/images?q=tbn:x-fwphw3Pk4UOM:http://i262.photobucket.com/albums/ii91/Sarahs_Myspace_Stuff/SaltineCracker.jpg">
            <a:hlinkClick r:id="rId3"/>
          </p:cNvPr>
          <p:cNvPicPr>
            <a:picLocks noChangeAspect="1" noChangeArrowheads="1"/>
          </p:cNvPicPr>
          <p:nvPr/>
        </p:nvPicPr>
        <p:blipFill>
          <a:blip r:embed="rId4" cstate="print"/>
          <a:srcRect/>
          <a:stretch>
            <a:fillRect/>
          </a:stretch>
        </p:blipFill>
        <p:spPr bwMode="auto">
          <a:xfrm rot="694124">
            <a:off x="484652" y="3839705"/>
            <a:ext cx="1172924" cy="1152526"/>
          </a:xfrm>
          <a:prstGeom prst="rect">
            <a:avLst/>
          </a:prstGeom>
          <a:noFill/>
        </p:spPr>
      </p:pic>
      <p:pic>
        <p:nvPicPr>
          <p:cNvPr id="8" name="Picture 4" descr="http://t0.gstatic.com/images?q=tbn:x-fwphw3Pk4UOM:http://i262.photobucket.com/albums/ii91/Sarahs_Myspace_Stuff/SaltineCracker.jpg">
            <a:hlinkClick r:id="rId3"/>
          </p:cNvPr>
          <p:cNvPicPr>
            <a:picLocks noChangeAspect="1" noChangeArrowheads="1"/>
          </p:cNvPicPr>
          <p:nvPr/>
        </p:nvPicPr>
        <p:blipFill>
          <a:blip r:embed="rId4" cstate="print"/>
          <a:srcRect/>
          <a:stretch>
            <a:fillRect/>
          </a:stretch>
        </p:blipFill>
        <p:spPr bwMode="auto">
          <a:xfrm rot="19960783">
            <a:off x="580068" y="4167286"/>
            <a:ext cx="1172924" cy="1152526"/>
          </a:xfrm>
          <a:prstGeom prst="rect">
            <a:avLst/>
          </a:prstGeom>
          <a:noFill/>
        </p:spPr>
      </p:pic>
      <p:sp>
        <p:nvSpPr>
          <p:cNvPr id="9" name="TextBox 8"/>
          <p:cNvSpPr txBox="1"/>
          <p:nvPr/>
        </p:nvSpPr>
        <p:spPr>
          <a:xfrm>
            <a:off x="2057400" y="3733800"/>
            <a:ext cx="805029" cy="1569660"/>
          </a:xfrm>
          <a:prstGeom prst="rect">
            <a:avLst/>
          </a:prstGeom>
          <a:noFill/>
        </p:spPr>
        <p:txBody>
          <a:bodyPr wrap="none" rtlCol="0">
            <a:spAutoFit/>
          </a:bodyPr>
          <a:lstStyle/>
          <a:p>
            <a:r>
              <a:rPr lang="en-US" sz="9600" dirty="0">
                <a:solidFill>
                  <a:schemeClr val="bg1"/>
                </a:solidFill>
                <a:latin typeface="Candara" pitchFamily="34" charset="0"/>
              </a:rPr>
              <a:t>+</a:t>
            </a:r>
          </a:p>
        </p:txBody>
      </p:sp>
      <p:sp>
        <p:nvSpPr>
          <p:cNvPr id="10" name="TextBox 9"/>
          <p:cNvSpPr txBox="1"/>
          <p:nvPr/>
        </p:nvSpPr>
        <p:spPr>
          <a:xfrm>
            <a:off x="4038600" y="3657600"/>
            <a:ext cx="805029" cy="1569660"/>
          </a:xfrm>
          <a:prstGeom prst="rect">
            <a:avLst/>
          </a:prstGeom>
          <a:noFill/>
        </p:spPr>
        <p:txBody>
          <a:bodyPr wrap="none" rtlCol="0">
            <a:spAutoFit/>
          </a:bodyPr>
          <a:lstStyle/>
          <a:p>
            <a:r>
              <a:rPr lang="en-US" sz="9600" dirty="0">
                <a:solidFill>
                  <a:schemeClr val="bg1"/>
                </a:solidFill>
                <a:latin typeface="Candara" pitchFamily="34" charset="0"/>
              </a:rPr>
              <a:t>+</a:t>
            </a:r>
          </a:p>
        </p:txBody>
      </p:sp>
      <p:pic>
        <p:nvPicPr>
          <p:cNvPr id="11" name="Picture 10" descr="http://www.mywebsiteworld.co.uk/images/drops_animation.gif"/>
          <p:cNvPicPr>
            <a:picLocks noChangeAspect="1" noChangeArrowheads="1" noCrop="1"/>
          </p:cNvPicPr>
          <p:nvPr/>
        </p:nvPicPr>
        <p:blipFill>
          <a:blip r:embed="rId5" cstate="print"/>
          <a:srcRect/>
          <a:stretch>
            <a:fillRect/>
          </a:stretch>
        </p:blipFill>
        <p:spPr bwMode="auto">
          <a:xfrm>
            <a:off x="4191000" y="3124200"/>
            <a:ext cx="2703426" cy="1981960"/>
          </a:xfrm>
          <a:prstGeom prst="rect">
            <a:avLst/>
          </a:prstGeom>
          <a:noFill/>
        </p:spPr>
      </p:pic>
      <p:pic>
        <p:nvPicPr>
          <p:cNvPr id="12" name="Picture 2" descr="http://t3.gstatic.com/images?q=tbn:GGHPnJYLME1wuM:http://img.alibaba.com/photo/11055483/Cocoa_Powder_From_Venezuela.jpg">
            <a:hlinkClick r:id="rId6"/>
          </p:cNvPr>
          <p:cNvPicPr>
            <a:picLocks noChangeAspect="1" noChangeArrowheads="1"/>
          </p:cNvPicPr>
          <p:nvPr/>
        </p:nvPicPr>
        <p:blipFill>
          <a:blip r:embed="rId7" cstate="print"/>
          <a:srcRect/>
          <a:stretch>
            <a:fillRect/>
          </a:stretch>
        </p:blipFill>
        <p:spPr bwMode="auto">
          <a:xfrm>
            <a:off x="7315200" y="3962400"/>
            <a:ext cx="1409700" cy="886748"/>
          </a:xfrm>
          <a:prstGeom prst="rect">
            <a:avLst/>
          </a:prstGeom>
          <a:noFill/>
        </p:spPr>
      </p:pic>
      <p:sp>
        <p:nvSpPr>
          <p:cNvPr id="13" name="TextBox 12"/>
          <p:cNvSpPr txBox="1"/>
          <p:nvPr/>
        </p:nvSpPr>
        <p:spPr>
          <a:xfrm>
            <a:off x="6400800" y="3733800"/>
            <a:ext cx="805029" cy="1569660"/>
          </a:xfrm>
          <a:prstGeom prst="rect">
            <a:avLst/>
          </a:prstGeom>
          <a:noFill/>
        </p:spPr>
        <p:txBody>
          <a:bodyPr wrap="none" rtlCol="0">
            <a:spAutoFit/>
          </a:bodyPr>
          <a:lstStyle/>
          <a:p>
            <a:r>
              <a:rPr lang="en-US" sz="9600" dirty="0">
                <a:solidFill>
                  <a:schemeClr val="bg1"/>
                </a:solidFill>
                <a:latin typeface="Candara" pitchFamily="34"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Candara" pitchFamily="34" charset="0"/>
              </a:rPr>
              <a:t>Step 6</a:t>
            </a:r>
            <a:endParaRPr lang="en-US" dirty="0">
              <a:solidFill>
                <a:schemeClr val="bg1"/>
              </a:solidFill>
              <a:latin typeface="Candar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Candara" pitchFamily="34" charset="0"/>
              </a:rPr>
              <a:t>The person with the Ziploc bag, squeeze out all the air and close the bag tightly.</a:t>
            </a:r>
          </a:p>
          <a:p>
            <a:pPr>
              <a:buNone/>
            </a:pPr>
            <a:r>
              <a:rPr lang="en-US" dirty="0" smtClean="0">
                <a:solidFill>
                  <a:schemeClr val="bg1"/>
                </a:solidFill>
                <a:latin typeface="Candara" pitchFamily="34" charset="0"/>
              </a:rPr>
              <a:t>	-Make sure it is completely closed.</a:t>
            </a:r>
          </a:p>
          <a:p>
            <a:pPr>
              <a:buNone/>
            </a:pPr>
            <a:r>
              <a:rPr lang="en-US" dirty="0" smtClean="0">
                <a:solidFill>
                  <a:schemeClr val="bg1"/>
                </a:solidFill>
                <a:latin typeface="Candara" pitchFamily="34" charset="0"/>
              </a:rPr>
              <a:t>	-If you leave air in there, it will be like what happens when you have gas.</a:t>
            </a:r>
          </a:p>
          <a:p>
            <a:pPr>
              <a:buNone/>
            </a:pPr>
            <a:endParaRPr lang="en-US" dirty="0">
              <a:solidFill>
                <a:schemeClr val="bg1"/>
              </a:solidFill>
              <a:latin typeface="Candara" pitchFamily="34" charset="0"/>
            </a:endParaRPr>
          </a:p>
        </p:txBody>
      </p:sp>
      <p:pic>
        <p:nvPicPr>
          <p:cNvPr id="19460" name="Picture 4" descr="http://skeptically.org/sitebuildercontent/sitebuilderpictures/.pond/pig-fart-eating.jpg.w560h552.jpg"/>
          <p:cNvPicPr>
            <a:picLocks noChangeAspect="1" noChangeArrowheads="1"/>
          </p:cNvPicPr>
          <p:nvPr/>
        </p:nvPicPr>
        <p:blipFill>
          <a:blip r:embed="rId2" cstate="print"/>
          <a:srcRect/>
          <a:stretch>
            <a:fillRect/>
          </a:stretch>
        </p:blipFill>
        <p:spPr bwMode="auto">
          <a:xfrm>
            <a:off x="6096000" y="3954780"/>
            <a:ext cx="2652183" cy="2614295"/>
          </a:xfrm>
          <a:prstGeom prst="rect">
            <a:avLst/>
          </a:prstGeom>
          <a:noFill/>
        </p:spPr>
      </p:pic>
      <p:pic>
        <p:nvPicPr>
          <p:cNvPr id="19462" name="Picture 6" descr="http://t2.gstatic.com/images?q=tbn:UwgSig7vp9_psM:http://www.pankface.com/uploaded_images/farting-man-772092.gif">
            <a:hlinkClick r:id="rId3"/>
          </p:cNvPr>
          <p:cNvPicPr>
            <a:picLocks noChangeAspect="1" noChangeArrowheads="1"/>
          </p:cNvPicPr>
          <p:nvPr/>
        </p:nvPicPr>
        <p:blipFill>
          <a:blip r:embed="rId4" cstate="print"/>
          <a:srcRect/>
          <a:stretch>
            <a:fillRect/>
          </a:stretch>
        </p:blipFill>
        <p:spPr bwMode="auto">
          <a:xfrm>
            <a:off x="533400" y="4724400"/>
            <a:ext cx="1684484" cy="174307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Candara" pitchFamily="34" charset="0"/>
              </a:rPr>
              <a:t>Step 7</a:t>
            </a:r>
            <a:endParaRPr lang="en-US" dirty="0">
              <a:solidFill>
                <a:schemeClr val="bg1"/>
              </a:solidFill>
              <a:latin typeface="Candar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Candara" pitchFamily="34" charset="0"/>
              </a:rPr>
              <a:t>Pass the bag around so that each person gets a turn. Each person, smash the cracker, banana, water and cocoa powder together for a few minutes.</a:t>
            </a:r>
          </a:p>
          <a:p>
            <a:pPr>
              <a:buNone/>
            </a:pPr>
            <a:r>
              <a:rPr lang="en-US" dirty="0" smtClean="0">
                <a:solidFill>
                  <a:schemeClr val="bg1"/>
                </a:solidFill>
                <a:latin typeface="Candara" pitchFamily="34" charset="0"/>
              </a:rPr>
              <a:t>	-This is like the churning that the </a:t>
            </a:r>
            <a:r>
              <a:rPr lang="en-US" b="1" dirty="0" smtClean="0">
                <a:solidFill>
                  <a:schemeClr val="bg1"/>
                </a:solidFill>
                <a:latin typeface="Candara" pitchFamily="34" charset="0"/>
              </a:rPr>
              <a:t>stomach</a:t>
            </a:r>
            <a:r>
              <a:rPr lang="en-US" dirty="0" smtClean="0">
                <a:solidFill>
                  <a:schemeClr val="bg1"/>
                </a:solidFill>
                <a:latin typeface="Candara" pitchFamily="34" charset="0"/>
              </a:rPr>
              <a:t> does.</a:t>
            </a:r>
          </a:p>
          <a:p>
            <a:r>
              <a:rPr lang="en-US" dirty="0" smtClean="0">
                <a:solidFill>
                  <a:schemeClr val="bg1"/>
                </a:solidFill>
                <a:latin typeface="Candara" pitchFamily="34" charset="0"/>
              </a:rPr>
              <a:t>Return the bag to its </a:t>
            </a:r>
            <a:br>
              <a:rPr lang="en-US" dirty="0" smtClean="0">
                <a:solidFill>
                  <a:schemeClr val="bg1"/>
                </a:solidFill>
                <a:latin typeface="Candara" pitchFamily="34" charset="0"/>
              </a:rPr>
            </a:br>
            <a:r>
              <a:rPr lang="en-US" dirty="0" smtClean="0">
                <a:solidFill>
                  <a:schemeClr val="bg1"/>
                </a:solidFill>
                <a:latin typeface="Candara" pitchFamily="34" charset="0"/>
              </a:rPr>
              <a:t>original owner.</a:t>
            </a:r>
            <a:endParaRPr lang="en-US" dirty="0">
              <a:solidFill>
                <a:schemeClr val="bg1"/>
              </a:solidFill>
              <a:latin typeface="Candara" pitchFamily="34" charset="0"/>
            </a:endParaRPr>
          </a:p>
        </p:txBody>
      </p:sp>
      <p:pic>
        <p:nvPicPr>
          <p:cNvPr id="22530" name="Picture 2" descr="http://www.greatbluemarble.com/_borders/stomach_butterflies_flying_sm_wht.gif"/>
          <p:cNvPicPr>
            <a:picLocks noChangeAspect="1" noChangeArrowheads="1" noCrop="1"/>
          </p:cNvPicPr>
          <p:nvPr/>
        </p:nvPicPr>
        <p:blipFill>
          <a:blip r:embed="rId2" cstate="print"/>
          <a:srcRect/>
          <a:stretch>
            <a:fillRect/>
          </a:stretch>
        </p:blipFill>
        <p:spPr bwMode="auto">
          <a:xfrm>
            <a:off x="457200" y="228600"/>
            <a:ext cx="1323975" cy="1323975"/>
          </a:xfrm>
          <a:prstGeom prst="rect">
            <a:avLst/>
          </a:prstGeom>
          <a:noFill/>
        </p:spPr>
      </p:pic>
      <p:pic>
        <p:nvPicPr>
          <p:cNvPr id="22532" name="Picture 4" descr="http://www.alternativeremediesonline.com/i/upset_stomach.jpg"/>
          <p:cNvPicPr>
            <a:picLocks noChangeAspect="1" noChangeArrowheads="1"/>
          </p:cNvPicPr>
          <p:nvPr/>
        </p:nvPicPr>
        <p:blipFill>
          <a:blip r:embed="rId3" cstate="print"/>
          <a:srcRect/>
          <a:stretch>
            <a:fillRect/>
          </a:stretch>
        </p:blipFill>
        <p:spPr bwMode="auto">
          <a:xfrm>
            <a:off x="6019800" y="4191000"/>
            <a:ext cx="2286000" cy="247709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Candara" pitchFamily="34" charset="0"/>
              </a:rPr>
              <a:t>Step 8</a:t>
            </a:r>
            <a:endParaRPr lang="en-US" dirty="0">
              <a:solidFill>
                <a:schemeClr val="bg1"/>
              </a:solidFill>
              <a:latin typeface="Candara" pitchFamily="34" charset="0"/>
            </a:endParaRPr>
          </a:p>
        </p:txBody>
      </p:sp>
      <p:sp>
        <p:nvSpPr>
          <p:cNvPr id="3" name="Content Placeholder 2"/>
          <p:cNvSpPr>
            <a:spLocks noGrp="1"/>
          </p:cNvSpPr>
          <p:nvPr>
            <p:ph idx="1"/>
          </p:nvPr>
        </p:nvSpPr>
        <p:spPr>
          <a:xfrm>
            <a:off x="457200" y="1447800"/>
            <a:ext cx="8229600" cy="4525963"/>
          </a:xfrm>
        </p:spPr>
        <p:txBody>
          <a:bodyPr/>
          <a:lstStyle/>
          <a:p>
            <a:pPr>
              <a:buNone/>
            </a:pPr>
            <a:r>
              <a:rPr lang="en-US" dirty="0" smtClean="0">
                <a:solidFill>
                  <a:schemeClr val="bg1"/>
                </a:solidFill>
                <a:latin typeface="Candara" pitchFamily="34" charset="0"/>
              </a:rPr>
              <a:t>Get your stocking ready.</a:t>
            </a:r>
          </a:p>
          <a:p>
            <a:pPr>
              <a:buNone/>
            </a:pPr>
            <a:r>
              <a:rPr lang="en-US" dirty="0" smtClean="0">
                <a:solidFill>
                  <a:schemeClr val="bg1"/>
                </a:solidFill>
                <a:latin typeface="Candara" pitchFamily="34" charset="0"/>
              </a:rPr>
              <a:t>After your food is churned up, cut a very small hole in the bottom corner of the bag.</a:t>
            </a:r>
          </a:p>
          <a:p>
            <a:pPr>
              <a:buNone/>
            </a:pPr>
            <a:r>
              <a:rPr lang="en-US" dirty="0" smtClean="0">
                <a:solidFill>
                  <a:schemeClr val="bg1"/>
                </a:solidFill>
                <a:latin typeface="Candara" pitchFamily="34" charset="0"/>
              </a:rPr>
              <a:t>	-You will need help for this!</a:t>
            </a:r>
          </a:p>
          <a:p>
            <a:pPr>
              <a:buNone/>
            </a:pPr>
            <a:endParaRPr lang="en-US" dirty="0">
              <a:solidFill>
                <a:schemeClr val="bg1"/>
              </a:solidFill>
              <a:latin typeface="Candara" pitchFamily="34" charset="0"/>
            </a:endParaRPr>
          </a:p>
        </p:txBody>
      </p:sp>
      <p:pic>
        <p:nvPicPr>
          <p:cNvPr id="23554" name="Picture 2" descr="C:\Documents and Settings\dstelling\Local Settings\Temporary Internet Files\Content.IE5\M922QBZB\MCj04242080000[1].wmf"/>
          <p:cNvPicPr>
            <a:picLocks noChangeAspect="1" noChangeArrowheads="1"/>
          </p:cNvPicPr>
          <p:nvPr/>
        </p:nvPicPr>
        <p:blipFill>
          <a:blip r:embed="rId2" cstate="print"/>
          <a:srcRect/>
          <a:stretch>
            <a:fillRect/>
          </a:stretch>
        </p:blipFill>
        <p:spPr bwMode="auto">
          <a:xfrm>
            <a:off x="6934200" y="3962400"/>
            <a:ext cx="1511300" cy="1908175"/>
          </a:xfrm>
          <a:prstGeom prst="rect">
            <a:avLst/>
          </a:prstGeom>
          <a:noFill/>
        </p:spPr>
      </p:pic>
      <p:pic>
        <p:nvPicPr>
          <p:cNvPr id="5" name="Picture 12" descr="http://blog.timesunion.com/kristi/files/2008/12/pantyhose.jpg"/>
          <p:cNvPicPr>
            <a:picLocks noChangeAspect="1" noChangeArrowheads="1"/>
          </p:cNvPicPr>
          <p:nvPr/>
        </p:nvPicPr>
        <p:blipFill>
          <a:blip r:embed="rId3" cstate="print"/>
          <a:srcRect/>
          <a:stretch>
            <a:fillRect/>
          </a:stretch>
        </p:blipFill>
        <p:spPr bwMode="auto">
          <a:xfrm>
            <a:off x="1066800" y="4800600"/>
            <a:ext cx="2362200" cy="1835907"/>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Candara" pitchFamily="34" charset="0"/>
              </a:rPr>
              <a:t>Step 9</a:t>
            </a:r>
            <a:endParaRPr lang="en-US" dirty="0">
              <a:solidFill>
                <a:schemeClr val="bg1"/>
              </a:solidFill>
              <a:latin typeface="Candara" pitchFamily="34" charset="0"/>
            </a:endParaRPr>
          </a:p>
        </p:txBody>
      </p:sp>
      <p:sp>
        <p:nvSpPr>
          <p:cNvPr id="3" name="Content Placeholder 2"/>
          <p:cNvSpPr>
            <a:spLocks noGrp="1"/>
          </p:cNvSpPr>
          <p:nvPr>
            <p:ph idx="1"/>
          </p:nvPr>
        </p:nvSpPr>
        <p:spPr>
          <a:xfrm>
            <a:off x="457200" y="1447800"/>
            <a:ext cx="8229600" cy="4525963"/>
          </a:xfrm>
        </p:spPr>
        <p:txBody>
          <a:bodyPr>
            <a:normAutofit fontScale="92500"/>
          </a:bodyPr>
          <a:lstStyle/>
          <a:p>
            <a:pPr marL="0" indent="0"/>
            <a:r>
              <a:rPr lang="en-US" dirty="0" smtClean="0">
                <a:solidFill>
                  <a:schemeClr val="bg1"/>
                </a:solidFill>
                <a:latin typeface="Candara" pitchFamily="34" charset="0"/>
              </a:rPr>
              <a:t>The person holding the stocking, get help cutting a small hole in the bottom of your stocking.</a:t>
            </a:r>
          </a:p>
          <a:p>
            <a:pPr marL="0" indent="0"/>
            <a:r>
              <a:rPr lang="en-US" dirty="0" smtClean="0">
                <a:solidFill>
                  <a:schemeClr val="bg1"/>
                </a:solidFill>
                <a:latin typeface="Candara" pitchFamily="34" charset="0"/>
              </a:rPr>
              <a:t>The person holding the Ziploc bag, pour the food from the stomach (bag) into the small intestine (stocking). </a:t>
            </a:r>
          </a:p>
          <a:p>
            <a:pPr marL="0" indent="0"/>
            <a:r>
              <a:rPr lang="en-US" dirty="0" smtClean="0">
                <a:solidFill>
                  <a:schemeClr val="bg1"/>
                </a:solidFill>
                <a:latin typeface="Candara" pitchFamily="34" charset="0"/>
              </a:rPr>
              <a:t>Watch as all the water from your food goes through the wall of the small intestine. </a:t>
            </a:r>
          </a:p>
          <a:p>
            <a:pPr marL="0" indent="0"/>
            <a:r>
              <a:rPr lang="en-US" dirty="0" smtClean="0">
                <a:solidFill>
                  <a:schemeClr val="bg1"/>
                </a:solidFill>
                <a:latin typeface="Candara" pitchFamily="34" charset="0"/>
              </a:rPr>
              <a:t>This water will now go to the rest of your body where it is needed.</a:t>
            </a:r>
          </a:p>
          <a:p>
            <a:endParaRPr lang="en-US" dirty="0">
              <a:solidFill>
                <a:schemeClr val="bg1"/>
              </a:solidFill>
              <a:latin typeface="Candara" pitchFamily="34" charset="0"/>
            </a:endParaRPr>
          </a:p>
        </p:txBody>
      </p:sp>
      <p:pic>
        <p:nvPicPr>
          <p:cNvPr id="24578" name="Picture 2" descr="diagram of the human body showing the path food takes from the mouth, thgouth the oesophogus, the stomach, the small intestine, the large intestine, the rectum and finally the anus"/>
          <p:cNvPicPr>
            <a:picLocks noChangeAspect="1" noChangeArrowheads="1"/>
          </p:cNvPicPr>
          <p:nvPr/>
        </p:nvPicPr>
        <p:blipFill>
          <a:blip r:embed="rId2" cstate="print"/>
          <a:srcRect l="43730" b="8861"/>
          <a:stretch>
            <a:fillRect/>
          </a:stretch>
        </p:blipFill>
        <p:spPr bwMode="auto">
          <a:xfrm>
            <a:off x="7391400" y="4724400"/>
            <a:ext cx="1148821" cy="1890631"/>
          </a:xfrm>
          <a:prstGeom prst="rect">
            <a:avLst/>
          </a:prstGeom>
          <a:noFill/>
        </p:spPr>
      </p:pic>
      <p:pic>
        <p:nvPicPr>
          <p:cNvPr id="24582" name="Picture 6" descr="http://i.ehow.com/images/GlobalPhoto/Articles/2141029/pantyhose-main_Thumb.jpg"/>
          <p:cNvPicPr>
            <a:picLocks noChangeAspect="1" noChangeArrowheads="1"/>
          </p:cNvPicPr>
          <p:nvPr/>
        </p:nvPicPr>
        <p:blipFill>
          <a:blip r:embed="rId3" cstate="print"/>
          <a:srcRect/>
          <a:stretch>
            <a:fillRect/>
          </a:stretch>
        </p:blipFill>
        <p:spPr bwMode="auto">
          <a:xfrm>
            <a:off x="7162800" y="228600"/>
            <a:ext cx="1219200" cy="1375794"/>
          </a:xfrm>
          <a:prstGeom prst="rect">
            <a:avLst/>
          </a:prstGeom>
          <a:noFill/>
        </p:spPr>
      </p:pic>
      <p:cxnSp>
        <p:nvCxnSpPr>
          <p:cNvPr id="9" name="Straight Arrow Connector 8"/>
          <p:cNvCxnSpPr/>
          <p:nvPr/>
        </p:nvCxnSpPr>
        <p:spPr>
          <a:xfrm>
            <a:off x="6324600" y="6324600"/>
            <a:ext cx="838200" cy="1588"/>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Candara" pitchFamily="34" charset="0"/>
              </a:rPr>
              <a:t>Step 10</a:t>
            </a:r>
            <a:endParaRPr lang="en-US" dirty="0">
              <a:solidFill>
                <a:schemeClr val="bg1"/>
              </a:solidFill>
              <a:latin typeface="Candara" pitchFamily="34" charset="0"/>
            </a:endParaRPr>
          </a:p>
        </p:txBody>
      </p:sp>
      <p:sp>
        <p:nvSpPr>
          <p:cNvPr id="3" name="Content Placeholder 2"/>
          <p:cNvSpPr>
            <a:spLocks noGrp="1"/>
          </p:cNvSpPr>
          <p:nvPr>
            <p:ph idx="1"/>
          </p:nvPr>
        </p:nvSpPr>
        <p:spPr/>
        <p:txBody>
          <a:bodyPr>
            <a:normAutofit lnSpcReduction="10000"/>
          </a:bodyPr>
          <a:lstStyle/>
          <a:p>
            <a:pPr>
              <a:buNone/>
            </a:pPr>
            <a:r>
              <a:rPr lang="en-US" dirty="0" smtClean="0">
                <a:solidFill>
                  <a:schemeClr val="bg1"/>
                </a:solidFill>
                <a:latin typeface="Candara" pitchFamily="34" charset="0"/>
              </a:rPr>
              <a:t>We will now squeeze the food from the small intestine (stocking) into the large intestine (cup).</a:t>
            </a:r>
          </a:p>
          <a:p>
            <a:pPr>
              <a:buNone/>
            </a:pPr>
            <a:r>
              <a:rPr lang="en-US" dirty="0" smtClean="0">
                <a:solidFill>
                  <a:schemeClr val="bg1"/>
                </a:solidFill>
                <a:latin typeface="Candara" pitchFamily="34" charset="0"/>
              </a:rPr>
              <a:t>Each person take a turn and squeeze the food down the stocking a small bit until it has made its way to the bottom with the hole.</a:t>
            </a:r>
          </a:p>
          <a:p>
            <a:pPr>
              <a:buNone/>
            </a:pPr>
            <a:r>
              <a:rPr lang="en-US" i="1" dirty="0" smtClean="0">
                <a:solidFill>
                  <a:schemeClr val="bg1"/>
                </a:solidFill>
                <a:latin typeface="Candara" pitchFamily="34" charset="0"/>
              </a:rPr>
              <a:t>. The person holding the cup - the cup will have a small hole in the bottom so make sure you are holding your cup over the tray on your table!</a:t>
            </a:r>
            <a:endParaRPr lang="en-US" i="1" dirty="0">
              <a:solidFill>
                <a:schemeClr val="bg1"/>
              </a:solidFill>
              <a:latin typeface="Candara" pitchFamily="34" charset="0"/>
            </a:endParaRPr>
          </a:p>
        </p:txBody>
      </p:sp>
      <p:pic>
        <p:nvPicPr>
          <p:cNvPr id="5" name="Picture 6" descr="http://i.ehow.com/images/GlobalPhoto/Articles/2141029/pantyhose-main_Thumb.jpg"/>
          <p:cNvPicPr>
            <a:picLocks noChangeAspect="1" noChangeArrowheads="1"/>
          </p:cNvPicPr>
          <p:nvPr/>
        </p:nvPicPr>
        <p:blipFill>
          <a:blip r:embed="rId2" cstate="print"/>
          <a:srcRect/>
          <a:stretch>
            <a:fillRect/>
          </a:stretch>
        </p:blipFill>
        <p:spPr bwMode="auto">
          <a:xfrm>
            <a:off x="7623716" y="152401"/>
            <a:ext cx="1215483" cy="13716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Candara" pitchFamily="34" charset="0"/>
              </a:rPr>
              <a:t>Step 11</a:t>
            </a:r>
            <a:endParaRPr lang="en-US" dirty="0">
              <a:solidFill>
                <a:schemeClr val="bg1"/>
              </a:solidFill>
              <a:latin typeface="Candar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Candara" pitchFamily="34" charset="0"/>
              </a:rPr>
              <a:t>The person holding the cup is now holding the cup over a the tray</a:t>
            </a:r>
          </a:p>
          <a:p>
            <a:pPr>
              <a:buNone/>
            </a:pPr>
            <a:r>
              <a:rPr lang="en-US" dirty="0" smtClean="0">
                <a:solidFill>
                  <a:schemeClr val="bg1"/>
                </a:solidFill>
                <a:latin typeface="Candara" pitchFamily="34" charset="0"/>
              </a:rPr>
              <a:t>The cup has a paper towel in it to absorb the water just like the large intestine.</a:t>
            </a:r>
          </a:p>
          <a:p>
            <a:pPr>
              <a:buNone/>
            </a:pPr>
            <a:r>
              <a:rPr lang="en-US" dirty="0" smtClean="0">
                <a:solidFill>
                  <a:schemeClr val="bg1"/>
                </a:solidFill>
                <a:latin typeface="Candara" pitchFamily="34" charset="0"/>
              </a:rPr>
              <a:t>	-The waste products—the parts of the food your body can’t use, will get packed together.</a:t>
            </a:r>
          </a:p>
          <a:p>
            <a:pPr>
              <a:buNone/>
            </a:pPr>
            <a:endParaRPr lang="en-US" dirty="0">
              <a:solidFill>
                <a:schemeClr val="bg1"/>
              </a:solidFill>
              <a:latin typeface="Candara" pitchFamily="34" charset="0"/>
            </a:endParaRPr>
          </a:p>
        </p:txBody>
      </p:sp>
      <p:pic>
        <p:nvPicPr>
          <p:cNvPr id="25603" name="Picture 3" descr="C:\Documents and Settings\dstelling\Local Settings\Temporary Internet Files\Content.IE5\BCXETKC0\MCj04403810000[1].png"/>
          <p:cNvPicPr>
            <a:picLocks noChangeAspect="1" noChangeArrowheads="1"/>
          </p:cNvPicPr>
          <p:nvPr/>
        </p:nvPicPr>
        <p:blipFill>
          <a:blip r:embed="rId2" cstate="print"/>
          <a:srcRect/>
          <a:stretch>
            <a:fillRect/>
          </a:stretch>
        </p:blipFill>
        <p:spPr bwMode="auto">
          <a:xfrm>
            <a:off x="6858000" y="4343400"/>
            <a:ext cx="2286000" cy="2286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latin typeface="Candara" pitchFamily="34" charset="0"/>
              </a:rPr>
              <a:t>Step 12</a:t>
            </a:r>
            <a:endParaRPr lang="en-US" dirty="0">
              <a:solidFill>
                <a:schemeClr val="bg1"/>
              </a:solidFill>
              <a:latin typeface="Candar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Candara" pitchFamily="34" charset="0"/>
              </a:rPr>
              <a:t>Pretend the trash can is the toilet and dump the waste products in, representing the end of the digestion process.</a:t>
            </a:r>
            <a:endParaRPr lang="en-US" dirty="0">
              <a:solidFill>
                <a:schemeClr val="bg1"/>
              </a:solidFill>
              <a:latin typeface="Candara" pitchFamily="34" charset="0"/>
            </a:endParaRPr>
          </a:p>
        </p:txBody>
      </p:sp>
      <p:pic>
        <p:nvPicPr>
          <p:cNvPr id="27652" name="Picture 4" descr="C:\Documents and Settings\dstelling\Local Settings\Temporary Internet Files\Content.IE5\BCXETKC0\MCj02900300000[1].wmf"/>
          <p:cNvPicPr>
            <a:picLocks noChangeAspect="1" noChangeArrowheads="1"/>
          </p:cNvPicPr>
          <p:nvPr/>
        </p:nvPicPr>
        <p:blipFill>
          <a:blip r:embed="rId2" cstate="print"/>
          <a:srcRect/>
          <a:stretch>
            <a:fillRect/>
          </a:stretch>
        </p:blipFill>
        <p:spPr bwMode="auto">
          <a:xfrm>
            <a:off x="228600" y="228600"/>
            <a:ext cx="1425921" cy="1042657"/>
          </a:xfrm>
          <a:prstGeom prst="rect">
            <a:avLst/>
          </a:prstGeom>
          <a:noFill/>
        </p:spPr>
      </p:pic>
      <p:pic>
        <p:nvPicPr>
          <p:cNvPr id="27655" name="Picture 7" descr="C:\Documents and Settings\dstelling\Local Settings\Temporary Internet Files\Content.IE5\GITNICMZ\MCj03224800000[1].wmf"/>
          <p:cNvPicPr>
            <a:picLocks noChangeAspect="1" noChangeArrowheads="1"/>
          </p:cNvPicPr>
          <p:nvPr/>
        </p:nvPicPr>
        <p:blipFill>
          <a:blip r:embed="rId3" cstate="print"/>
          <a:srcRect/>
          <a:stretch>
            <a:fillRect/>
          </a:stretch>
        </p:blipFill>
        <p:spPr bwMode="auto">
          <a:xfrm>
            <a:off x="3429000" y="3227110"/>
            <a:ext cx="2209800" cy="3044678"/>
          </a:xfrm>
          <a:prstGeom prst="rect">
            <a:avLst/>
          </a:prstGeom>
          <a:noFill/>
        </p:spPr>
      </p:pic>
      <p:pic>
        <p:nvPicPr>
          <p:cNvPr id="27657" name="Picture 9" descr="http://adventuresofbradandjordan.com/blog/wp-content/uploads/2007/08/poop.gif"/>
          <p:cNvPicPr>
            <a:picLocks noChangeAspect="1" noChangeArrowheads="1"/>
          </p:cNvPicPr>
          <p:nvPr/>
        </p:nvPicPr>
        <p:blipFill>
          <a:blip r:embed="rId4" cstate="print"/>
          <a:srcRect/>
          <a:stretch>
            <a:fillRect/>
          </a:stretch>
        </p:blipFill>
        <p:spPr bwMode="auto">
          <a:xfrm>
            <a:off x="7848600" y="228600"/>
            <a:ext cx="927100" cy="1182769"/>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Candara" pitchFamily="34" charset="0"/>
              </a:rPr>
              <a:t>Time to Clean up!</a:t>
            </a:r>
            <a:endParaRPr lang="en-US" dirty="0">
              <a:solidFill>
                <a:schemeClr val="bg1"/>
              </a:solidFill>
              <a:latin typeface="Candara" pitchFamily="34" charset="0"/>
            </a:endParaRPr>
          </a:p>
        </p:txBody>
      </p:sp>
      <p:sp>
        <p:nvSpPr>
          <p:cNvPr id="3" name="Content Placeholder 2"/>
          <p:cNvSpPr>
            <a:spLocks noGrp="1"/>
          </p:cNvSpPr>
          <p:nvPr>
            <p:ph idx="1"/>
          </p:nvPr>
        </p:nvSpPr>
        <p:spPr>
          <a:xfrm>
            <a:off x="457200" y="1600200"/>
            <a:ext cx="2819400" cy="4525963"/>
          </a:xfrm>
        </p:spPr>
        <p:txBody>
          <a:bodyPr/>
          <a:lstStyle/>
          <a:p>
            <a:pPr>
              <a:buNone/>
            </a:pPr>
            <a:r>
              <a:rPr lang="en-US" b="1" u="sng" dirty="0" smtClean="0">
                <a:solidFill>
                  <a:schemeClr val="bg1"/>
                </a:solidFill>
                <a:latin typeface="Candara" pitchFamily="34" charset="0"/>
              </a:rPr>
              <a:t>Throw away…</a:t>
            </a:r>
          </a:p>
          <a:p>
            <a:pPr>
              <a:buNone/>
            </a:pPr>
            <a:r>
              <a:rPr lang="en-US" dirty="0" smtClean="0">
                <a:solidFill>
                  <a:schemeClr val="bg1"/>
                </a:solidFill>
                <a:latin typeface="Candara" pitchFamily="34" charset="0"/>
              </a:rPr>
              <a:t>Ziploc bag</a:t>
            </a:r>
          </a:p>
          <a:p>
            <a:pPr>
              <a:buNone/>
            </a:pPr>
            <a:r>
              <a:rPr lang="en-US" dirty="0" smtClean="0">
                <a:solidFill>
                  <a:schemeClr val="bg1"/>
                </a:solidFill>
                <a:latin typeface="Candara" pitchFamily="34" charset="0"/>
              </a:rPr>
              <a:t>Pantyhose</a:t>
            </a:r>
          </a:p>
          <a:p>
            <a:pPr lvl="0">
              <a:buNone/>
            </a:pPr>
            <a:r>
              <a:rPr lang="en-US" dirty="0" smtClean="0">
                <a:solidFill>
                  <a:schemeClr val="bg1"/>
                </a:solidFill>
                <a:latin typeface="Candara" pitchFamily="34" charset="0"/>
              </a:rPr>
              <a:t>Newspaper</a:t>
            </a:r>
          </a:p>
          <a:p>
            <a:pPr lvl="0">
              <a:buNone/>
            </a:pPr>
            <a:r>
              <a:rPr lang="en-US" dirty="0" smtClean="0">
                <a:solidFill>
                  <a:schemeClr val="bg1"/>
                </a:solidFill>
                <a:latin typeface="Candara" pitchFamily="34" charset="0"/>
              </a:rPr>
              <a:t>Cup with hole</a:t>
            </a:r>
          </a:p>
          <a:p>
            <a:pPr lvl="0">
              <a:buNone/>
            </a:pPr>
            <a:r>
              <a:rPr lang="en-US" dirty="0" smtClean="0">
                <a:solidFill>
                  <a:schemeClr val="bg1"/>
                </a:solidFill>
                <a:latin typeface="Candara" pitchFamily="34" charset="0"/>
              </a:rPr>
              <a:t>Paper towel</a:t>
            </a:r>
          </a:p>
          <a:p>
            <a:pPr>
              <a:buNone/>
            </a:pPr>
            <a:endParaRPr lang="en-US" dirty="0">
              <a:solidFill>
                <a:schemeClr val="bg1"/>
              </a:solidFill>
              <a:latin typeface="Candara" pitchFamily="34" charset="0"/>
            </a:endParaRPr>
          </a:p>
        </p:txBody>
      </p:sp>
      <p:sp>
        <p:nvSpPr>
          <p:cNvPr id="4" name="Content Placeholder 2"/>
          <p:cNvSpPr txBox="1">
            <a:spLocks/>
          </p:cNvSpPr>
          <p:nvPr/>
        </p:nvSpPr>
        <p:spPr>
          <a:xfrm>
            <a:off x="4953000" y="1676400"/>
            <a:ext cx="39624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sng" strike="noStrike" kern="1200" cap="none" spc="0" normalizeH="0" baseline="0" noProof="0" dirty="0" smtClean="0">
                <a:ln>
                  <a:noFill/>
                </a:ln>
                <a:solidFill>
                  <a:schemeClr val="bg1"/>
                </a:solidFill>
                <a:effectLst/>
                <a:uLnTx/>
                <a:uFillTx/>
                <a:latin typeface="Candara" pitchFamily="34" charset="0"/>
              </a:rPr>
              <a:t>Rinse and put back…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solidFill>
                  <a:schemeClr val="bg1"/>
                </a:solidFill>
                <a:latin typeface="Candara" pitchFamily="34" charset="0"/>
              </a:rPr>
              <a:t>Water cup</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bg1"/>
                </a:solidFill>
                <a:effectLst/>
                <a:uLnTx/>
                <a:uFillTx/>
                <a:latin typeface="Candara" pitchFamily="34" charset="0"/>
              </a:rPr>
              <a:t>Tray</a:t>
            </a:r>
          </a:p>
        </p:txBody>
      </p:sp>
      <p:pic>
        <p:nvPicPr>
          <p:cNvPr id="5" name="Picture 3" descr="C:\Documents and Settings\dstelling\Local Settings\Temporary Internet Files\Content.IE5\BCXETKC0\MCj04403810000[1].png"/>
          <p:cNvPicPr>
            <a:picLocks noChangeAspect="1" noChangeArrowheads="1"/>
          </p:cNvPicPr>
          <p:nvPr/>
        </p:nvPicPr>
        <p:blipFill>
          <a:blip r:embed="rId2" cstate="print"/>
          <a:srcRect/>
          <a:stretch>
            <a:fillRect/>
          </a:stretch>
        </p:blipFill>
        <p:spPr bwMode="auto">
          <a:xfrm>
            <a:off x="3276600" y="4267200"/>
            <a:ext cx="2286000" cy="2286000"/>
          </a:xfrm>
          <a:prstGeom prst="rect">
            <a:avLst/>
          </a:prstGeom>
          <a:noFill/>
        </p:spPr>
      </p:pic>
      <p:pic>
        <p:nvPicPr>
          <p:cNvPr id="28676" name="Picture 4" descr="http://i.ehow.com/images/GlobalPhoto/Articles/4788260/runningwater_Full.jpg"/>
          <p:cNvPicPr>
            <a:picLocks noChangeAspect="1" noChangeArrowheads="1"/>
          </p:cNvPicPr>
          <p:nvPr/>
        </p:nvPicPr>
        <p:blipFill>
          <a:blip r:embed="rId3" cstate="print"/>
          <a:srcRect/>
          <a:stretch>
            <a:fillRect/>
          </a:stretch>
        </p:blipFill>
        <p:spPr bwMode="auto">
          <a:xfrm>
            <a:off x="6096000" y="4114800"/>
            <a:ext cx="2638682" cy="238125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Discussion Questions</a:t>
            </a:r>
            <a:endParaRPr lang="en-US" dirty="0">
              <a:solidFill>
                <a:schemeClr val="bg1"/>
              </a:solidFill>
            </a:endParaRPr>
          </a:p>
        </p:txBody>
      </p:sp>
      <p:sp>
        <p:nvSpPr>
          <p:cNvPr id="3" name="Content Placeholder 2"/>
          <p:cNvSpPr>
            <a:spLocks noGrp="1"/>
          </p:cNvSpPr>
          <p:nvPr>
            <p:ph idx="1"/>
          </p:nvPr>
        </p:nvSpPr>
        <p:spPr/>
        <p:txBody>
          <a:bodyPr/>
          <a:lstStyle/>
          <a:p>
            <a:pPr marL="514350" indent="-514350">
              <a:buAutoNum type="arabicPeriod"/>
            </a:pPr>
            <a:r>
              <a:rPr lang="en-US" dirty="0" smtClean="0">
                <a:solidFill>
                  <a:schemeClr val="bg1"/>
                </a:solidFill>
                <a:latin typeface="Candara" pitchFamily="34" charset="0"/>
              </a:rPr>
              <a:t>What did adding the banana and water do?</a:t>
            </a:r>
          </a:p>
          <a:p>
            <a:pPr marL="514350" indent="-514350">
              <a:buAutoNum type="arabicPeriod"/>
            </a:pPr>
            <a:r>
              <a:rPr lang="en-US" dirty="0" smtClean="0">
                <a:solidFill>
                  <a:schemeClr val="bg1"/>
                </a:solidFill>
                <a:latin typeface="Candara" pitchFamily="34" charset="0"/>
              </a:rPr>
              <a:t>What besides water seeps out of the small intestine (pantyhose)?</a:t>
            </a:r>
          </a:p>
          <a:p>
            <a:pPr marL="514350" indent="-514350">
              <a:buAutoNum type="arabicPeriod"/>
            </a:pPr>
            <a:r>
              <a:rPr lang="en-US" dirty="0" smtClean="0">
                <a:solidFill>
                  <a:schemeClr val="bg1"/>
                </a:solidFill>
                <a:latin typeface="Candara" pitchFamily="34" charset="0"/>
              </a:rPr>
              <a:t>What organ did we not include in this lab? </a:t>
            </a:r>
          </a:p>
          <a:p>
            <a:pPr marL="514350" indent="-514350">
              <a:buAutoNum type="arabicPeriod"/>
            </a:pPr>
            <a:r>
              <a:rPr lang="en-US" dirty="0" smtClean="0">
                <a:solidFill>
                  <a:schemeClr val="bg1"/>
                </a:solidFill>
                <a:latin typeface="Candara" pitchFamily="34" charset="0"/>
              </a:rPr>
              <a:t>What could we have used to represent that organ?</a:t>
            </a:r>
            <a:endParaRPr lang="en-US" dirty="0">
              <a:solidFill>
                <a:schemeClr val="bg1"/>
              </a:solidFill>
              <a:latin typeface="Candara" pitchFamily="34" charset="0"/>
            </a:endParaRPr>
          </a:p>
        </p:txBody>
      </p:sp>
      <p:pic>
        <p:nvPicPr>
          <p:cNvPr id="29698" name="Picture 2" descr="C:\Documents and Settings\dstelling\Local Settings\Temporary Internet Files\Content.IE5\KN60RYYL\MCj04419020000[1].wmf"/>
          <p:cNvPicPr>
            <a:picLocks noChangeAspect="1" noChangeArrowheads="1"/>
          </p:cNvPicPr>
          <p:nvPr/>
        </p:nvPicPr>
        <p:blipFill>
          <a:blip r:embed="rId2" cstate="print"/>
          <a:srcRect/>
          <a:stretch>
            <a:fillRect/>
          </a:stretch>
        </p:blipFill>
        <p:spPr bwMode="auto">
          <a:xfrm>
            <a:off x="6629400" y="4495800"/>
            <a:ext cx="1520825" cy="1797050"/>
          </a:xfrm>
          <a:prstGeom prst="rect">
            <a:avLst/>
          </a:prstGeom>
          <a:noFill/>
        </p:spPr>
      </p:pic>
      <p:pic>
        <p:nvPicPr>
          <p:cNvPr id="29699" name="Picture 3" descr="C:\Documents and Settings\dstelling\Local Settings\Temporary Internet Files\Content.IE5\NKUN87L7\MCj04415230000[1].wmf"/>
          <p:cNvPicPr>
            <a:picLocks noChangeAspect="1" noChangeArrowheads="1"/>
          </p:cNvPicPr>
          <p:nvPr/>
        </p:nvPicPr>
        <p:blipFill>
          <a:blip r:embed="rId3" cstate="print"/>
          <a:srcRect/>
          <a:stretch>
            <a:fillRect/>
          </a:stretch>
        </p:blipFill>
        <p:spPr bwMode="auto">
          <a:xfrm>
            <a:off x="228600" y="228600"/>
            <a:ext cx="1338036" cy="1143000"/>
          </a:xfrm>
          <a:prstGeom prst="rect">
            <a:avLst/>
          </a:prstGeom>
          <a:noFill/>
        </p:spPr>
      </p:pic>
      <p:pic>
        <p:nvPicPr>
          <p:cNvPr id="29700" name="Picture 4" descr="C:\Documents and Settings\dstelling\Local Settings\Temporary Internet Files\Content.IE5\OXKERE4W\MCj04348590000[1].png"/>
          <p:cNvPicPr>
            <a:picLocks noChangeAspect="1" noChangeArrowheads="1"/>
          </p:cNvPicPr>
          <p:nvPr/>
        </p:nvPicPr>
        <p:blipFill>
          <a:blip r:embed="rId4" cstate="print"/>
          <a:srcRect/>
          <a:stretch>
            <a:fillRect/>
          </a:stretch>
        </p:blipFill>
        <p:spPr bwMode="auto">
          <a:xfrm>
            <a:off x="7467600" y="152400"/>
            <a:ext cx="1409700" cy="1409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http://www.kyrene.org/staff/sreed/Science/labsafety.jpg"/>
          <p:cNvPicPr>
            <a:picLocks noChangeAspect="1" noChangeArrowheads="1"/>
          </p:cNvPicPr>
          <p:nvPr/>
        </p:nvPicPr>
        <p:blipFill>
          <a:blip r:embed="rId2" cstate="print"/>
          <a:srcRect/>
          <a:stretch>
            <a:fillRect/>
          </a:stretch>
        </p:blipFill>
        <p:spPr bwMode="auto">
          <a:xfrm>
            <a:off x="381000" y="609600"/>
            <a:ext cx="3998975" cy="3124200"/>
          </a:xfrm>
          <a:prstGeom prst="rect">
            <a:avLst/>
          </a:prstGeom>
          <a:noFill/>
        </p:spPr>
      </p:pic>
      <p:sp>
        <p:nvSpPr>
          <p:cNvPr id="8" name="TextBox 7"/>
          <p:cNvSpPr txBox="1"/>
          <p:nvPr/>
        </p:nvSpPr>
        <p:spPr>
          <a:xfrm>
            <a:off x="228600" y="4114800"/>
            <a:ext cx="8610600" cy="2062103"/>
          </a:xfrm>
          <a:prstGeom prst="rect">
            <a:avLst/>
          </a:prstGeom>
          <a:solidFill>
            <a:schemeClr val="accent2">
              <a:lumMod val="40000"/>
              <a:lumOff val="60000"/>
            </a:schemeClr>
          </a:solidFill>
        </p:spPr>
        <p:txBody>
          <a:bodyPr wrap="square" rtlCol="0">
            <a:spAutoFit/>
          </a:bodyPr>
          <a:lstStyle/>
          <a:p>
            <a:r>
              <a:rPr lang="en-US" sz="3200" dirty="0" smtClean="0">
                <a:latin typeface="Candara" pitchFamily="34" charset="0"/>
              </a:rPr>
              <a:t>During this lab you will come in contact with food and other lab equipment.  You may NOT eat any of the food or misuse any of the digestive system lab equipment.</a:t>
            </a:r>
            <a:endParaRPr lang="en-US" sz="3200" dirty="0">
              <a:latin typeface="Candara" pitchFamily="34" charset="0"/>
            </a:endParaRPr>
          </a:p>
        </p:txBody>
      </p:sp>
      <p:pic>
        <p:nvPicPr>
          <p:cNvPr id="14344" name="Picture 8" descr="http://www.time4science.com/images/labsafety/labsafety2.JPG"/>
          <p:cNvPicPr>
            <a:picLocks noChangeAspect="1" noChangeArrowheads="1"/>
          </p:cNvPicPr>
          <p:nvPr/>
        </p:nvPicPr>
        <p:blipFill>
          <a:blip r:embed="rId3" cstate="print"/>
          <a:srcRect/>
          <a:stretch>
            <a:fillRect/>
          </a:stretch>
        </p:blipFill>
        <p:spPr bwMode="auto">
          <a:xfrm>
            <a:off x="5410200" y="609600"/>
            <a:ext cx="3213100" cy="324172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4343400"/>
            <a:ext cx="4572000" cy="1219200"/>
          </a:xfrm>
        </p:spPr>
        <p:txBody>
          <a:bodyPr/>
          <a:lstStyle/>
          <a:p>
            <a:pPr algn="ctr">
              <a:buNone/>
            </a:pPr>
            <a:r>
              <a:rPr lang="en-US" dirty="0" smtClean="0">
                <a:hlinkClick r:id="rId2"/>
              </a:rPr>
              <a:t>Digestive System Movie</a:t>
            </a:r>
            <a:endParaRPr lang="en-US" dirty="0"/>
          </a:p>
        </p:txBody>
      </p:sp>
      <p:pic>
        <p:nvPicPr>
          <p:cNvPr id="30724" name="Picture 4" descr="Your Digestive System"/>
          <p:cNvPicPr>
            <a:picLocks noChangeAspect="1" noChangeArrowheads="1"/>
          </p:cNvPicPr>
          <p:nvPr/>
        </p:nvPicPr>
        <p:blipFill>
          <a:blip r:embed="rId3" cstate="print"/>
          <a:srcRect/>
          <a:stretch>
            <a:fillRect/>
          </a:stretch>
        </p:blipFill>
        <p:spPr bwMode="auto">
          <a:xfrm>
            <a:off x="685800" y="304800"/>
            <a:ext cx="8001000" cy="289944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304800"/>
            <a:ext cx="7467600" cy="1569660"/>
          </a:xfrm>
          <a:prstGeom prst="rect">
            <a:avLst/>
          </a:prstGeom>
        </p:spPr>
        <p:txBody>
          <a:bodyPr wrap="square">
            <a:spAutoFit/>
          </a:bodyPr>
          <a:lstStyle/>
          <a:p>
            <a:r>
              <a:rPr lang="en-US" sz="3200" dirty="0" smtClean="0">
                <a:solidFill>
                  <a:schemeClr val="bg1"/>
                </a:solidFill>
                <a:latin typeface="Candara" pitchFamily="34" charset="0"/>
              </a:rPr>
              <a:t>For this lab, we are going to use different objects to </a:t>
            </a:r>
            <a:r>
              <a:rPr lang="en-US" sz="3200" b="1" dirty="0" smtClean="0">
                <a:solidFill>
                  <a:schemeClr val="bg1"/>
                </a:solidFill>
                <a:latin typeface="Candara" pitchFamily="34" charset="0"/>
              </a:rPr>
              <a:t>represent</a:t>
            </a:r>
            <a:r>
              <a:rPr lang="en-US" sz="3200" dirty="0" smtClean="0">
                <a:solidFill>
                  <a:schemeClr val="bg1"/>
                </a:solidFill>
                <a:latin typeface="Candara" pitchFamily="34" charset="0"/>
              </a:rPr>
              <a:t> different parts of the digestive system. </a:t>
            </a:r>
          </a:p>
        </p:txBody>
      </p:sp>
      <p:pic>
        <p:nvPicPr>
          <p:cNvPr id="15364" name="Picture 4" descr="http://t0.gstatic.com/images?q=tbn:x-fwphw3Pk4UOM:http://i262.photobucket.com/albums/ii91/Sarahs_Myspace_Stuff/SaltineCracker.jpg">
            <a:hlinkClick r:id="rId2"/>
          </p:cNvPr>
          <p:cNvPicPr>
            <a:picLocks noChangeAspect="1" noChangeArrowheads="1"/>
          </p:cNvPicPr>
          <p:nvPr/>
        </p:nvPicPr>
        <p:blipFill>
          <a:blip r:embed="rId3" cstate="print"/>
          <a:srcRect/>
          <a:stretch>
            <a:fillRect/>
          </a:stretch>
        </p:blipFill>
        <p:spPr bwMode="auto">
          <a:xfrm rot="694124">
            <a:off x="713251" y="2544303"/>
            <a:ext cx="1172924" cy="1152526"/>
          </a:xfrm>
          <a:prstGeom prst="rect">
            <a:avLst/>
          </a:prstGeom>
          <a:noFill/>
        </p:spPr>
      </p:pic>
      <p:pic>
        <p:nvPicPr>
          <p:cNvPr id="6" name="Picture 4" descr="http://t0.gstatic.com/images?q=tbn:x-fwphw3Pk4UOM:http://i262.photobucket.com/albums/ii91/Sarahs_Myspace_Stuff/SaltineCracker.jpg">
            <a:hlinkClick r:id="rId2"/>
          </p:cNvPr>
          <p:cNvPicPr>
            <a:picLocks noChangeAspect="1" noChangeArrowheads="1"/>
          </p:cNvPicPr>
          <p:nvPr/>
        </p:nvPicPr>
        <p:blipFill>
          <a:blip r:embed="rId3" cstate="print"/>
          <a:srcRect/>
          <a:stretch>
            <a:fillRect/>
          </a:stretch>
        </p:blipFill>
        <p:spPr bwMode="auto">
          <a:xfrm rot="19960783">
            <a:off x="1246651" y="2772903"/>
            <a:ext cx="1172924" cy="1152526"/>
          </a:xfrm>
          <a:prstGeom prst="rect">
            <a:avLst/>
          </a:prstGeom>
          <a:noFill/>
        </p:spPr>
      </p:pic>
      <p:pic>
        <p:nvPicPr>
          <p:cNvPr id="15368" name="Picture 8" descr="banana animation"/>
          <p:cNvPicPr>
            <a:picLocks noChangeAspect="1" noChangeArrowheads="1" noCrop="1"/>
          </p:cNvPicPr>
          <p:nvPr/>
        </p:nvPicPr>
        <p:blipFill>
          <a:blip r:embed="rId4" cstate="print"/>
          <a:srcRect/>
          <a:stretch>
            <a:fillRect/>
          </a:stretch>
        </p:blipFill>
        <p:spPr bwMode="auto">
          <a:xfrm>
            <a:off x="4038600" y="1752600"/>
            <a:ext cx="1190625" cy="1714500"/>
          </a:xfrm>
          <a:prstGeom prst="rect">
            <a:avLst/>
          </a:prstGeom>
          <a:noFill/>
        </p:spPr>
      </p:pic>
      <p:pic>
        <p:nvPicPr>
          <p:cNvPr id="15370" name="Picture 10" descr="http://www.mywebsiteworld.co.uk/images/drops_animation.gif"/>
          <p:cNvPicPr>
            <a:picLocks noChangeAspect="1" noChangeArrowheads="1" noCrop="1"/>
          </p:cNvPicPr>
          <p:nvPr/>
        </p:nvPicPr>
        <p:blipFill>
          <a:blip r:embed="rId5" cstate="print"/>
          <a:srcRect/>
          <a:stretch>
            <a:fillRect/>
          </a:stretch>
        </p:blipFill>
        <p:spPr bwMode="auto">
          <a:xfrm>
            <a:off x="6248400" y="1143000"/>
            <a:ext cx="2495550" cy="1829560"/>
          </a:xfrm>
          <a:prstGeom prst="rect">
            <a:avLst/>
          </a:prstGeom>
          <a:noFill/>
        </p:spPr>
      </p:pic>
      <p:pic>
        <p:nvPicPr>
          <p:cNvPr id="15372" name="Picture 12" descr="http://blog.timesunion.com/kristi/files/2008/12/pantyhose.jpg"/>
          <p:cNvPicPr>
            <a:picLocks noChangeAspect="1" noChangeArrowheads="1"/>
          </p:cNvPicPr>
          <p:nvPr/>
        </p:nvPicPr>
        <p:blipFill>
          <a:blip r:embed="rId6" cstate="print"/>
          <a:srcRect/>
          <a:stretch>
            <a:fillRect/>
          </a:stretch>
        </p:blipFill>
        <p:spPr bwMode="auto">
          <a:xfrm>
            <a:off x="2743200" y="4572000"/>
            <a:ext cx="2362200" cy="1835907"/>
          </a:xfrm>
          <a:prstGeom prst="rect">
            <a:avLst/>
          </a:prstGeom>
          <a:noFill/>
        </p:spPr>
      </p:pic>
      <p:pic>
        <p:nvPicPr>
          <p:cNvPr id="15374" name="Picture 14" descr="http://content.etilize.com/Large/1010046624.jpg"/>
          <p:cNvPicPr>
            <a:picLocks noChangeAspect="1" noChangeArrowheads="1"/>
          </p:cNvPicPr>
          <p:nvPr/>
        </p:nvPicPr>
        <p:blipFill>
          <a:blip r:embed="rId7" cstate="print"/>
          <a:srcRect l="21778" t="15444" r="22222" b="12556"/>
          <a:stretch>
            <a:fillRect/>
          </a:stretch>
        </p:blipFill>
        <p:spPr bwMode="auto">
          <a:xfrm>
            <a:off x="6019800" y="4561114"/>
            <a:ext cx="1371600" cy="1763486"/>
          </a:xfrm>
          <a:prstGeom prst="rect">
            <a:avLst/>
          </a:prstGeom>
          <a:noFill/>
        </p:spPr>
      </p:pic>
      <p:sp>
        <p:nvSpPr>
          <p:cNvPr id="12" name="TextBox 11"/>
          <p:cNvSpPr txBox="1"/>
          <p:nvPr/>
        </p:nvSpPr>
        <p:spPr>
          <a:xfrm>
            <a:off x="228600" y="4114800"/>
            <a:ext cx="1822935" cy="400110"/>
          </a:xfrm>
          <a:prstGeom prst="rect">
            <a:avLst/>
          </a:prstGeom>
          <a:noFill/>
        </p:spPr>
        <p:txBody>
          <a:bodyPr wrap="none" rtlCol="0">
            <a:spAutoFit/>
          </a:bodyPr>
          <a:lstStyle/>
          <a:p>
            <a:r>
              <a:rPr lang="en-US" sz="2000" b="1" dirty="0" smtClean="0">
                <a:solidFill>
                  <a:schemeClr val="bg1"/>
                </a:solidFill>
                <a:latin typeface="Candara" pitchFamily="34" charset="0"/>
              </a:rPr>
              <a:t>Cracker = Food</a:t>
            </a:r>
            <a:endParaRPr lang="en-US" sz="2000" b="1" dirty="0">
              <a:solidFill>
                <a:schemeClr val="bg1"/>
              </a:solidFill>
              <a:latin typeface="Candara" pitchFamily="34" charset="0"/>
            </a:endParaRPr>
          </a:p>
        </p:txBody>
      </p:sp>
      <p:sp>
        <p:nvSpPr>
          <p:cNvPr id="13" name="TextBox 12"/>
          <p:cNvSpPr txBox="1"/>
          <p:nvPr/>
        </p:nvSpPr>
        <p:spPr>
          <a:xfrm>
            <a:off x="7543800" y="4800600"/>
            <a:ext cx="1600200" cy="1631216"/>
          </a:xfrm>
          <a:prstGeom prst="rect">
            <a:avLst/>
          </a:prstGeom>
          <a:noFill/>
        </p:spPr>
        <p:txBody>
          <a:bodyPr wrap="square" rtlCol="0">
            <a:spAutoFit/>
          </a:bodyPr>
          <a:lstStyle/>
          <a:p>
            <a:r>
              <a:rPr lang="en-US" sz="2000" b="1" dirty="0" smtClean="0">
                <a:solidFill>
                  <a:schemeClr val="bg1"/>
                </a:solidFill>
                <a:latin typeface="Candara" pitchFamily="34" charset="0"/>
              </a:rPr>
              <a:t>Cup  w/paper towel= Large Intestine</a:t>
            </a:r>
            <a:endParaRPr lang="en-US" sz="2000" b="1" dirty="0">
              <a:solidFill>
                <a:schemeClr val="bg1"/>
              </a:solidFill>
              <a:latin typeface="Candara" pitchFamily="34" charset="0"/>
            </a:endParaRPr>
          </a:p>
        </p:txBody>
      </p:sp>
      <p:sp>
        <p:nvSpPr>
          <p:cNvPr id="14" name="TextBox 13"/>
          <p:cNvSpPr txBox="1"/>
          <p:nvPr/>
        </p:nvSpPr>
        <p:spPr>
          <a:xfrm>
            <a:off x="685800" y="5638800"/>
            <a:ext cx="2057399" cy="707886"/>
          </a:xfrm>
          <a:prstGeom prst="rect">
            <a:avLst/>
          </a:prstGeom>
          <a:noFill/>
        </p:spPr>
        <p:txBody>
          <a:bodyPr wrap="square" rtlCol="0">
            <a:spAutoFit/>
          </a:bodyPr>
          <a:lstStyle/>
          <a:p>
            <a:r>
              <a:rPr lang="en-US" sz="2000" b="1" dirty="0" smtClean="0">
                <a:solidFill>
                  <a:schemeClr val="bg1"/>
                </a:solidFill>
                <a:latin typeface="Candara" pitchFamily="34" charset="0"/>
              </a:rPr>
              <a:t>Pantyhose = Small Intestine</a:t>
            </a:r>
            <a:endParaRPr lang="en-US" sz="2000" b="1" dirty="0">
              <a:solidFill>
                <a:schemeClr val="bg1"/>
              </a:solidFill>
              <a:latin typeface="Candara" pitchFamily="34" charset="0"/>
            </a:endParaRPr>
          </a:p>
        </p:txBody>
      </p:sp>
      <p:sp>
        <p:nvSpPr>
          <p:cNvPr id="15" name="TextBox 14"/>
          <p:cNvSpPr txBox="1"/>
          <p:nvPr/>
        </p:nvSpPr>
        <p:spPr>
          <a:xfrm>
            <a:off x="6781800" y="2895600"/>
            <a:ext cx="1751698" cy="400110"/>
          </a:xfrm>
          <a:prstGeom prst="rect">
            <a:avLst/>
          </a:prstGeom>
          <a:noFill/>
        </p:spPr>
        <p:txBody>
          <a:bodyPr wrap="none" rtlCol="0">
            <a:spAutoFit/>
          </a:bodyPr>
          <a:lstStyle/>
          <a:p>
            <a:r>
              <a:rPr lang="en-US" sz="2000" b="1" dirty="0" smtClean="0">
                <a:solidFill>
                  <a:schemeClr val="bg1"/>
                </a:solidFill>
                <a:latin typeface="Candara" pitchFamily="34" charset="0"/>
              </a:rPr>
              <a:t>Water = Saliva</a:t>
            </a:r>
            <a:endParaRPr lang="en-US" sz="2000" b="1" dirty="0">
              <a:solidFill>
                <a:schemeClr val="bg1"/>
              </a:solidFill>
              <a:latin typeface="Candara" pitchFamily="34" charset="0"/>
            </a:endParaRPr>
          </a:p>
        </p:txBody>
      </p:sp>
      <p:sp>
        <p:nvSpPr>
          <p:cNvPr id="16" name="TextBox 15"/>
          <p:cNvSpPr txBox="1"/>
          <p:nvPr/>
        </p:nvSpPr>
        <p:spPr>
          <a:xfrm>
            <a:off x="3581400" y="3581400"/>
            <a:ext cx="2362199" cy="707886"/>
          </a:xfrm>
          <a:prstGeom prst="rect">
            <a:avLst/>
          </a:prstGeom>
          <a:noFill/>
        </p:spPr>
        <p:txBody>
          <a:bodyPr wrap="square" rtlCol="0">
            <a:spAutoFit/>
          </a:bodyPr>
          <a:lstStyle/>
          <a:p>
            <a:r>
              <a:rPr lang="en-US" sz="2000" b="1" dirty="0" smtClean="0">
                <a:solidFill>
                  <a:schemeClr val="bg1"/>
                </a:solidFill>
                <a:latin typeface="Candara" pitchFamily="34" charset="0"/>
              </a:rPr>
              <a:t>Banana = Stomach enzymes</a:t>
            </a:r>
            <a:endParaRPr lang="en-US" sz="2000" b="1" dirty="0">
              <a:solidFill>
                <a:schemeClr val="bg1"/>
              </a:solidFill>
              <a:latin typeface="Candara" pitchFamily="34" charset="0"/>
            </a:endParaRPr>
          </a:p>
        </p:txBody>
      </p:sp>
      <p:pic>
        <p:nvPicPr>
          <p:cNvPr id="16386" name="Picture 2" descr="http://t3.gstatic.com/images?q=tbn:GGHPnJYLME1wuM:http://img.alibaba.com/photo/11055483/Cocoa_Powder_From_Venezuela.jpg">
            <a:hlinkClick r:id="rId8"/>
          </p:cNvPr>
          <p:cNvPicPr>
            <a:picLocks noChangeAspect="1" noChangeArrowheads="1"/>
          </p:cNvPicPr>
          <p:nvPr/>
        </p:nvPicPr>
        <p:blipFill>
          <a:blip r:embed="rId9" cstate="print"/>
          <a:srcRect/>
          <a:stretch>
            <a:fillRect/>
          </a:stretch>
        </p:blipFill>
        <p:spPr bwMode="auto">
          <a:xfrm>
            <a:off x="5867400" y="3429000"/>
            <a:ext cx="1181100" cy="742951"/>
          </a:xfrm>
          <a:prstGeom prst="rect">
            <a:avLst/>
          </a:prstGeom>
          <a:noFill/>
        </p:spPr>
      </p:pic>
      <p:sp>
        <p:nvSpPr>
          <p:cNvPr id="17" name="TextBox 16"/>
          <p:cNvSpPr txBox="1"/>
          <p:nvPr/>
        </p:nvSpPr>
        <p:spPr>
          <a:xfrm>
            <a:off x="7162800" y="3810000"/>
            <a:ext cx="1981200" cy="707886"/>
          </a:xfrm>
          <a:prstGeom prst="rect">
            <a:avLst/>
          </a:prstGeom>
          <a:noFill/>
        </p:spPr>
        <p:txBody>
          <a:bodyPr wrap="square" rtlCol="0">
            <a:spAutoFit/>
          </a:bodyPr>
          <a:lstStyle/>
          <a:p>
            <a:r>
              <a:rPr lang="en-US" sz="2000" b="1" dirty="0" smtClean="0">
                <a:solidFill>
                  <a:schemeClr val="bg1"/>
                </a:solidFill>
                <a:latin typeface="Candara" pitchFamily="34" charset="0"/>
              </a:rPr>
              <a:t>Cocoa Powder = gastric juices</a:t>
            </a:r>
            <a:endParaRPr lang="en-US" sz="2000" b="1" dirty="0">
              <a:solidFill>
                <a:schemeClr val="bg1"/>
              </a:solidFill>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15364"/>
                                        </p:tgtEl>
                                        <p:attrNameLst>
                                          <p:attrName>style.visibility</p:attrName>
                                        </p:attrNameLst>
                                      </p:cBhvr>
                                      <p:to>
                                        <p:strVal val="visible"/>
                                      </p:to>
                                    </p:set>
                                    <p:animEffect transition="in" filter="fade">
                                      <p:cBhvr>
                                        <p:cTn id="15" dur="800" decel="100000"/>
                                        <p:tgtEl>
                                          <p:spTgt spid="15364"/>
                                        </p:tgtEl>
                                      </p:cBhvr>
                                    </p:animEffect>
                                    <p:anim calcmode="lin" valueType="num">
                                      <p:cBhvr>
                                        <p:cTn id="16" dur="800" decel="100000" fill="hold"/>
                                        <p:tgtEl>
                                          <p:spTgt spid="15364"/>
                                        </p:tgtEl>
                                        <p:attrNameLst>
                                          <p:attrName>style.rotation</p:attrName>
                                        </p:attrNameLst>
                                      </p:cBhvr>
                                      <p:tavLst>
                                        <p:tav tm="0">
                                          <p:val>
                                            <p:fltVal val="-90"/>
                                          </p:val>
                                        </p:tav>
                                        <p:tav tm="100000">
                                          <p:val>
                                            <p:fltVal val="0"/>
                                          </p:val>
                                        </p:tav>
                                      </p:tavLst>
                                    </p:anim>
                                    <p:anim calcmode="lin" valueType="num">
                                      <p:cBhvr>
                                        <p:cTn id="17" dur="800" decel="100000" fill="hold"/>
                                        <p:tgtEl>
                                          <p:spTgt spid="15364"/>
                                        </p:tgtEl>
                                        <p:attrNameLst>
                                          <p:attrName>ppt_x</p:attrName>
                                        </p:attrNameLst>
                                      </p:cBhvr>
                                      <p:tavLst>
                                        <p:tav tm="0">
                                          <p:val>
                                            <p:strVal val="#ppt_x+0.4"/>
                                          </p:val>
                                        </p:tav>
                                        <p:tav tm="100000">
                                          <p:val>
                                            <p:strVal val="#ppt_x-0.05"/>
                                          </p:val>
                                        </p:tav>
                                      </p:tavLst>
                                    </p:anim>
                                    <p:anim calcmode="lin" valueType="num">
                                      <p:cBhvr>
                                        <p:cTn id="18" dur="800" decel="100000" fill="hold"/>
                                        <p:tgtEl>
                                          <p:spTgt spid="15364"/>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15364"/>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15364"/>
                                        </p:tgtEl>
                                        <p:attrNameLst>
                                          <p:attrName>ppt_y</p:attrName>
                                        </p:attrNameLst>
                                      </p:cBhvr>
                                      <p:tavLst>
                                        <p:tav tm="0">
                                          <p:val>
                                            <p:strVal val="#ppt_y+0.1"/>
                                          </p:val>
                                        </p:tav>
                                        <p:tav tm="100000">
                                          <p:val>
                                            <p:strVal val="#ppt_y"/>
                                          </p:val>
                                        </p:tav>
                                      </p:tavLst>
                                    </p:anim>
                                  </p:childTnLst>
                                </p:cTn>
                              </p:par>
                              <p:par>
                                <p:cTn id="21" presetID="3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800" decel="100000"/>
                                        <p:tgtEl>
                                          <p:spTgt spid="12"/>
                                        </p:tgtEl>
                                      </p:cBhvr>
                                    </p:animEffect>
                                    <p:anim calcmode="lin" valueType="num">
                                      <p:cBhvr>
                                        <p:cTn id="24" dur="800" decel="100000" fill="hold"/>
                                        <p:tgtEl>
                                          <p:spTgt spid="12"/>
                                        </p:tgtEl>
                                        <p:attrNameLst>
                                          <p:attrName>style.rotation</p:attrName>
                                        </p:attrNameLst>
                                      </p:cBhvr>
                                      <p:tavLst>
                                        <p:tav tm="0">
                                          <p:val>
                                            <p:fltVal val="-90"/>
                                          </p:val>
                                        </p:tav>
                                        <p:tav tm="100000">
                                          <p:val>
                                            <p:fltVal val="0"/>
                                          </p:val>
                                        </p:tav>
                                      </p:tavLst>
                                    </p:anim>
                                    <p:anim calcmode="lin" valueType="num">
                                      <p:cBhvr>
                                        <p:cTn id="25" dur="800" decel="100000" fill="hold"/>
                                        <p:tgtEl>
                                          <p:spTgt spid="12"/>
                                        </p:tgtEl>
                                        <p:attrNameLst>
                                          <p:attrName>ppt_x</p:attrName>
                                        </p:attrNameLst>
                                      </p:cBhvr>
                                      <p:tavLst>
                                        <p:tav tm="0">
                                          <p:val>
                                            <p:strVal val="#ppt_x+0.4"/>
                                          </p:val>
                                        </p:tav>
                                        <p:tav tm="100000">
                                          <p:val>
                                            <p:strVal val="#ppt_x-0.05"/>
                                          </p:val>
                                        </p:tav>
                                      </p:tavLst>
                                    </p:anim>
                                    <p:anim calcmode="lin" valueType="num">
                                      <p:cBhvr>
                                        <p:cTn id="26" dur="800" decel="100000" fill="hold"/>
                                        <p:tgtEl>
                                          <p:spTgt spid="12"/>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0" presetClass="entr" presetSubtype="0" fill="hold" nodeType="clickEffect">
                                  <p:stCondLst>
                                    <p:cond delay="0"/>
                                  </p:stCondLst>
                                  <p:childTnLst>
                                    <p:set>
                                      <p:cBhvr>
                                        <p:cTn id="32" dur="1" fill="hold">
                                          <p:stCondLst>
                                            <p:cond delay="0"/>
                                          </p:stCondLst>
                                        </p:cTn>
                                        <p:tgtEl>
                                          <p:spTgt spid="15368"/>
                                        </p:tgtEl>
                                        <p:attrNameLst>
                                          <p:attrName>style.visibility</p:attrName>
                                        </p:attrNameLst>
                                      </p:cBhvr>
                                      <p:to>
                                        <p:strVal val="visible"/>
                                      </p:to>
                                    </p:set>
                                    <p:animEffect transition="in" filter="fade">
                                      <p:cBhvr>
                                        <p:cTn id="33" dur="800" decel="100000"/>
                                        <p:tgtEl>
                                          <p:spTgt spid="15368"/>
                                        </p:tgtEl>
                                      </p:cBhvr>
                                    </p:animEffect>
                                    <p:anim calcmode="lin" valueType="num">
                                      <p:cBhvr>
                                        <p:cTn id="34" dur="800" decel="100000" fill="hold"/>
                                        <p:tgtEl>
                                          <p:spTgt spid="15368"/>
                                        </p:tgtEl>
                                        <p:attrNameLst>
                                          <p:attrName>style.rotation</p:attrName>
                                        </p:attrNameLst>
                                      </p:cBhvr>
                                      <p:tavLst>
                                        <p:tav tm="0">
                                          <p:val>
                                            <p:fltVal val="-90"/>
                                          </p:val>
                                        </p:tav>
                                        <p:tav tm="100000">
                                          <p:val>
                                            <p:fltVal val="0"/>
                                          </p:val>
                                        </p:tav>
                                      </p:tavLst>
                                    </p:anim>
                                    <p:anim calcmode="lin" valueType="num">
                                      <p:cBhvr>
                                        <p:cTn id="35" dur="800" decel="100000" fill="hold"/>
                                        <p:tgtEl>
                                          <p:spTgt spid="15368"/>
                                        </p:tgtEl>
                                        <p:attrNameLst>
                                          <p:attrName>ppt_x</p:attrName>
                                        </p:attrNameLst>
                                      </p:cBhvr>
                                      <p:tavLst>
                                        <p:tav tm="0">
                                          <p:val>
                                            <p:strVal val="#ppt_x+0.4"/>
                                          </p:val>
                                        </p:tav>
                                        <p:tav tm="100000">
                                          <p:val>
                                            <p:strVal val="#ppt_x-0.05"/>
                                          </p:val>
                                        </p:tav>
                                      </p:tavLst>
                                    </p:anim>
                                    <p:anim calcmode="lin" valueType="num">
                                      <p:cBhvr>
                                        <p:cTn id="36" dur="800" decel="100000" fill="hold"/>
                                        <p:tgtEl>
                                          <p:spTgt spid="15368"/>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15368"/>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15368"/>
                                        </p:tgtEl>
                                        <p:attrNameLst>
                                          <p:attrName>ppt_y</p:attrName>
                                        </p:attrNameLst>
                                      </p:cBhvr>
                                      <p:tavLst>
                                        <p:tav tm="0">
                                          <p:val>
                                            <p:strVal val="#ppt_y+0.1"/>
                                          </p:val>
                                        </p:tav>
                                        <p:tav tm="100000">
                                          <p:val>
                                            <p:strVal val="#ppt_y"/>
                                          </p:val>
                                        </p:tav>
                                      </p:tavLst>
                                    </p:anim>
                                  </p:childTnLst>
                                </p:cTn>
                              </p:par>
                              <p:par>
                                <p:cTn id="39" presetID="30"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800" decel="100000"/>
                                        <p:tgtEl>
                                          <p:spTgt spid="16"/>
                                        </p:tgtEl>
                                      </p:cBhvr>
                                    </p:animEffect>
                                    <p:anim calcmode="lin" valueType="num">
                                      <p:cBhvr>
                                        <p:cTn id="42" dur="800" decel="100000" fill="hold"/>
                                        <p:tgtEl>
                                          <p:spTgt spid="16"/>
                                        </p:tgtEl>
                                        <p:attrNameLst>
                                          <p:attrName>style.rotation</p:attrName>
                                        </p:attrNameLst>
                                      </p:cBhvr>
                                      <p:tavLst>
                                        <p:tav tm="0">
                                          <p:val>
                                            <p:fltVal val="-90"/>
                                          </p:val>
                                        </p:tav>
                                        <p:tav tm="100000">
                                          <p:val>
                                            <p:fltVal val="0"/>
                                          </p:val>
                                        </p:tav>
                                      </p:tavLst>
                                    </p:anim>
                                    <p:anim calcmode="lin" valueType="num">
                                      <p:cBhvr>
                                        <p:cTn id="43" dur="800" decel="100000" fill="hold"/>
                                        <p:tgtEl>
                                          <p:spTgt spid="16"/>
                                        </p:tgtEl>
                                        <p:attrNameLst>
                                          <p:attrName>ppt_x</p:attrName>
                                        </p:attrNameLst>
                                      </p:cBhvr>
                                      <p:tavLst>
                                        <p:tav tm="0">
                                          <p:val>
                                            <p:strVal val="#ppt_x+0.4"/>
                                          </p:val>
                                        </p:tav>
                                        <p:tav tm="100000">
                                          <p:val>
                                            <p:strVal val="#ppt_x-0.05"/>
                                          </p:val>
                                        </p:tav>
                                      </p:tavLst>
                                    </p:anim>
                                    <p:anim calcmode="lin" valueType="num">
                                      <p:cBhvr>
                                        <p:cTn id="44" dur="800" decel="100000" fill="hold"/>
                                        <p:tgtEl>
                                          <p:spTgt spid="16"/>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16"/>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16"/>
                                        </p:tgtEl>
                                        <p:attrNameLst>
                                          <p:attrName>ppt_y</p:attrName>
                                        </p:attrNameLst>
                                      </p:cBhvr>
                                      <p:tavLst>
                                        <p:tav tm="0">
                                          <p:val>
                                            <p:strVal val="#ppt_y+0.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0" presetClass="entr" presetSubtype="0" fill="hold" nodeType="clickEffect">
                                  <p:stCondLst>
                                    <p:cond delay="0"/>
                                  </p:stCondLst>
                                  <p:childTnLst>
                                    <p:set>
                                      <p:cBhvr>
                                        <p:cTn id="50" dur="1" fill="hold">
                                          <p:stCondLst>
                                            <p:cond delay="0"/>
                                          </p:stCondLst>
                                        </p:cTn>
                                        <p:tgtEl>
                                          <p:spTgt spid="15370"/>
                                        </p:tgtEl>
                                        <p:attrNameLst>
                                          <p:attrName>style.visibility</p:attrName>
                                        </p:attrNameLst>
                                      </p:cBhvr>
                                      <p:to>
                                        <p:strVal val="visible"/>
                                      </p:to>
                                    </p:set>
                                    <p:animEffect transition="in" filter="fade">
                                      <p:cBhvr>
                                        <p:cTn id="51" dur="800" decel="100000"/>
                                        <p:tgtEl>
                                          <p:spTgt spid="15370"/>
                                        </p:tgtEl>
                                      </p:cBhvr>
                                    </p:animEffect>
                                    <p:anim calcmode="lin" valueType="num">
                                      <p:cBhvr>
                                        <p:cTn id="52" dur="800" decel="100000" fill="hold"/>
                                        <p:tgtEl>
                                          <p:spTgt spid="15370"/>
                                        </p:tgtEl>
                                        <p:attrNameLst>
                                          <p:attrName>style.rotation</p:attrName>
                                        </p:attrNameLst>
                                      </p:cBhvr>
                                      <p:tavLst>
                                        <p:tav tm="0">
                                          <p:val>
                                            <p:fltVal val="-90"/>
                                          </p:val>
                                        </p:tav>
                                        <p:tav tm="100000">
                                          <p:val>
                                            <p:fltVal val="0"/>
                                          </p:val>
                                        </p:tav>
                                      </p:tavLst>
                                    </p:anim>
                                    <p:anim calcmode="lin" valueType="num">
                                      <p:cBhvr>
                                        <p:cTn id="53" dur="800" decel="100000" fill="hold"/>
                                        <p:tgtEl>
                                          <p:spTgt spid="15370"/>
                                        </p:tgtEl>
                                        <p:attrNameLst>
                                          <p:attrName>ppt_x</p:attrName>
                                        </p:attrNameLst>
                                      </p:cBhvr>
                                      <p:tavLst>
                                        <p:tav tm="0">
                                          <p:val>
                                            <p:strVal val="#ppt_x+0.4"/>
                                          </p:val>
                                        </p:tav>
                                        <p:tav tm="100000">
                                          <p:val>
                                            <p:strVal val="#ppt_x-0.05"/>
                                          </p:val>
                                        </p:tav>
                                      </p:tavLst>
                                    </p:anim>
                                    <p:anim calcmode="lin" valueType="num">
                                      <p:cBhvr>
                                        <p:cTn id="54" dur="800" decel="100000" fill="hold"/>
                                        <p:tgtEl>
                                          <p:spTgt spid="15370"/>
                                        </p:tgtEl>
                                        <p:attrNameLst>
                                          <p:attrName>ppt_y</p:attrName>
                                        </p:attrNameLst>
                                      </p:cBhvr>
                                      <p:tavLst>
                                        <p:tav tm="0">
                                          <p:val>
                                            <p:strVal val="#ppt_y-0.4"/>
                                          </p:val>
                                        </p:tav>
                                        <p:tav tm="100000">
                                          <p:val>
                                            <p:strVal val="#ppt_y+0.1"/>
                                          </p:val>
                                        </p:tav>
                                      </p:tavLst>
                                    </p:anim>
                                    <p:anim calcmode="lin" valueType="num">
                                      <p:cBhvr>
                                        <p:cTn id="55" dur="200" accel="100000" fill="hold">
                                          <p:stCondLst>
                                            <p:cond delay="800"/>
                                          </p:stCondLst>
                                        </p:cTn>
                                        <p:tgtEl>
                                          <p:spTgt spid="15370"/>
                                        </p:tgtEl>
                                        <p:attrNameLst>
                                          <p:attrName>ppt_x</p:attrName>
                                        </p:attrNameLst>
                                      </p:cBhvr>
                                      <p:tavLst>
                                        <p:tav tm="0">
                                          <p:val>
                                            <p:strVal val="#ppt_x-0.05"/>
                                          </p:val>
                                        </p:tav>
                                        <p:tav tm="100000">
                                          <p:val>
                                            <p:strVal val="#ppt_x"/>
                                          </p:val>
                                        </p:tav>
                                      </p:tavLst>
                                    </p:anim>
                                    <p:anim calcmode="lin" valueType="num">
                                      <p:cBhvr>
                                        <p:cTn id="56" dur="200" accel="100000" fill="hold">
                                          <p:stCondLst>
                                            <p:cond delay="800"/>
                                          </p:stCondLst>
                                        </p:cTn>
                                        <p:tgtEl>
                                          <p:spTgt spid="15370"/>
                                        </p:tgtEl>
                                        <p:attrNameLst>
                                          <p:attrName>ppt_y</p:attrName>
                                        </p:attrNameLst>
                                      </p:cBhvr>
                                      <p:tavLst>
                                        <p:tav tm="0">
                                          <p:val>
                                            <p:strVal val="#ppt_y+0.1"/>
                                          </p:val>
                                        </p:tav>
                                        <p:tav tm="100000">
                                          <p:val>
                                            <p:strVal val="#ppt_y"/>
                                          </p:val>
                                        </p:tav>
                                      </p:tavLst>
                                    </p:anim>
                                  </p:childTnLst>
                                </p:cTn>
                              </p:par>
                              <p:par>
                                <p:cTn id="57" presetID="30"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800" decel="100000"/>
                                        <p:tgtEl>
                                          <p:spTgt spid="15"/>
                                        </p:tgtEl>
                                      </p:cBhvr>
                                    </p:animEffect>
                                    <p:anim calcmode="lin" valueType="num">
                                      <p:cBhvr>
                                        <p:cTn id="60" dur="800" decel="100000" fill="hold"/>
                                        <p:tgtEl>
                                          <p:spTgt spid="15"/>
                                        </p:tgtEl>
                                        <p:attrNameLst>
                                          <p:attrName>style.rotation</p:attrName>
                                        </p:attrNameLst>
                                      </p:cBhvr>
                                      <p:tavLst>
                                        <p:tav tm="0">
                                          <p:val>
                                            <p:fltVal val="-90"/>
                                          </p:val>
                                        </p:tav>
                                        <p:tav tm="100000">
                                          <p:val>
                                            <p:fltVal val="0"/>
                                          </p:val>
                                        </p:tav>
                                      </p:tavLst>
                                    </p:anim>
                                    <p:anim calcmode="lin" valueType="num">
                                      <p:cBhvr>
                                        <p:cTn id="61" dur="800" decel="100000" fill="hold"/>
                                        <p:tgtEl>
                                          <p:spTgt spid="15"/>
                                        </p:tgtEl>
                                        <p:attrNameLst>
                                          <p:attrName>ppt_x</p:attrName>
                                        </p:attrNameLst>
                                      </p:cBhvr>
                                      <p:tavLst>
                                        <p:tav tm="0">
                                          <p:val>
                                            <p:strVal val="#ppt_x+0.4"/>
                                          </p:val>
                                        </p:tav>
                                        <p:tav tm="100000">
                                          <p:val>
                                            <p:strVal val="#ppt_x-0.05"/>
                                          </p:val>
                                        </p:tav>
                                      </p:tavLst>
                                    </p:anim>
                                    <p:anim calcmode="lin" valueType="num">
                                      <p:cBhvr>
                                        <p:cTn id="62" dur="800" decel="100000" fill="hold"/>
                                        <p:tgtEl>
                                          <p:spTgt spid="15"/>
                                        </p:tgtEl>
                                        <p:attrNameLst>
                                          <p:attrName>ppt_y</p:attrName>
                                        </p:attrNameLst>
                                      </p:cBhvr>
                                      <p:tavLst>
                                        <p:tav tm="0">
                                          <p:val>
                                            <p:strVal val="#ppt_y-0.4"/>
                                          </p:val>
                                        </p:tav>
                                        <p:tav tm="100000">
                                          <p:val>
                                            <p:strVal val="#ppt_y+0.1"/>
                                          </p:val>
                                        </p:tav>
                                      </p:tavLst>
                                    </p:anim>
                                    <p:anim calcmode="lin" valueType="num">
                                      <p:cBhvr>
                                        <p:cTn id="63"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64"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5" presetClass="entr" presetSubtype="0" fill="hold" nodeType="clickEffect">
                                  <p:stCondLst>
                                    <p:cond delay="0"/>
                                  </p:stCondLst>
                                  <p:childTnLst>
                                    <p:set>
                                      <p:cBhvr>
                                        <p:cTn id="68" dur="1" fill="hold">
                                          <p:stCondLst>
                                            <p:cond delay="0"/>
                                          </p:stCondLst>
                                        </p:cTn>
                                        <p:tgtEl>
                                          <p:spTgt spid="16386"/>
                                        </p:tgtEl>
                                        <p:attrNameLst>
                                          <p:attrName>style.visibility</p:attrName>
                                        </p:attrNameLst>
                                      </p:cBhvr>
                                      <p:to>
                                        <p:strVal val="visible"/>
                                      </p:to>
                                    </p:set>
                                    <p:anim calcmode="lin" valueType="num">
                                      <p:cBhvr>
                                        <p:cTn id="69" dur="1000" fill="hold"/>
                                        <p:tgtEl>
                                          <p:spTgt spid="16386"/>
                                        </p:tgtEl>
                                        <p:attrNameLst>
                                          <p:attrName>ppt_w</p:attrName>
                                        </p:attrNameLst>
                                      </p:cBhvr>
                                      <p:tavLst>
                                        <p:tav tm="0">
                                          <p:val>
                                            <p:fltVal val="0"/>
                                          </p:val>
                                        </p:tav>
                                        <p:tav tm="100000">
                                          <p:val>
                                            <p:strVal val="#ppt_w"/>
                                          </p:val>
                                        </p:tav>
                                      </p:tavLst>
                                    </p:anim>
                                    <p:anim calcmode="lin" valueType="num">
                                      <p:cBhvr>
                                        <p:cTn id="70" dur="1000" fill="hold"/>
                                        <p:tgtEl>
                                          <p:spTgt spid="16386"/>
                                        </p:tgtEl>
                                        <p:attrNameLst>
                                          <p:attrName>ppt_h</p:attrName>
                                        </p:attrNameLst>
                                      </p:cBhvr>
                                      <p:tavLst>
                                        <p:tav tm="0">
                                          <p:val>
                                            <p:fltVal val="0"/>
                                          </p:val>
                                        </p:tav>
                                        <p:tav tm="100000">
                                          <p:val>
                                            <p:strVal val="#ppt_h"/>
                                          </p:val>
                                        </p:tav>
                                      </p:tavLst>
                                    </p:anim>
                                    <p:anim calcmode="lin" valueType="num">
                                      <p:cBhvr>
                                        <p:cTn id="71" dur="1000" fill="hold"/>
                                        <p:tgtEl>
                                          <p:spTgt spid="16386"/>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16386"/>
                                        </p:tgtEl>
                                        <p:attrNameLst>
                                          <p:attrName>ppt_y</p:attrName>
                                        </p:attrNameLst>
                                      </p:cBhvr>
                                      <p:tavLst>
                                        <p:tav tm="0" fmla="#ppt_y+(sin(-2*pi*(1-$))*-#ppt_x+cos(-2*pi*(1-$))*(1-#ppt_y))*(1-$)">
                                          <p:val>
                                            <p:fltVal val="0"/>
                                          </p:val>
                                        </p:tav>
                                        <p:tav tm="100000">
                                          <p:val>
                                            <p:fltVal val="1"/>
                                          </p:val>
                                        </p:tav>
                                      </p:tavLst>
                                    </p:anim>
                                  </p:childTnLst>
                                </p:cTn>
                              </p:par>
                              <p:par>
                                <p:cTn id="73" presetID="30" presetClass="entr" presetSubtype="0" fill="hold" grpId="0" nodeType="with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800" decel="100000"/>
                                        <p:tgtEl>
                                          <p:spTgt spid="17"/>
                                        </p:tgtEl>
                                      </p:cBhvr>
                                    </p:animEffect>
                                    <p:anim calcmode="lin" valueType="num">
                                      <p:cBhvr>
                                        <p:cTn id="76" dur="800" decel="100000" fill="hold"/>
                                        <p:tgtEl>
                                          <p:spTgt spid="17"/>
                                        </p:tgtEl>
                                        <p:attrNameLst>
                                          <p:attrName>style.rotation</p:attrName>
                                        </p:attrNameLst>
                                      </p:cBhvr>
                                      <p:tavLst>
                                        <p:tav tm="0">
                                          <p:val>
                                            <p:fltVal val="-90"/>
                                          </p:val>
                                        </p:tav>
                                        <p:tav tm="100000">
                                          <p:val>
                                            <p:fltVal val="0"/>
                                          </p:val>
                                        </p:tav>
                                      </p:tavLst>
                                    </p:anim>
                                    <p:anim calcmode="lin" valueType="num">
                                      <p:cBhvr>
                                        <p:cTn id="77" dur="800" decel="100000" fill="hold"/>
                                        <p:tgtEl>
                                          <p:spTgt spid="17"/>
                                        </p:tgtEl>
                                        <p:attrNameLst>
                                          <p:attrName>ppt_x</p:attrName>
                                        </p:attrNameLst>
                                      </p:cBhvr>
                                      <p:tavLst>
                                        <p:tav tm="0">
                                          <p:val>
                                            <p:strVal val="#ppt_x+0.4"/>
                                          </p:val>
                                        </p:tav>
                                        <p:tav tm="100000">
                                          <p:val>
                                            <p:strVal val="#ppt_x-0.05"/>
                                          </p:val>
                                        </p:tav>
                                      </p:tavLst>
                                    </p:anim>
                                    <p:anim calcmode="lin" valueType="num">
                                      <p:cBhvr>
                                        <p:cTn id="78" dur="800" decel="100000" fill="hold"/>
                                        <p:tgtEl>
                                          <p:spTgt spid="17"/>
                                        </p:tgtEl>
                                        <p:attrNameLst>
                                          <p:attrName>ppt_y</p:attrName>
                                        </p:attrNameLst>
                                      </p:cBhvr>
                                      <p:tavLst>
                                        <p:tav tm="0">
                                          <p:val>
                                            <p:strVal val="#ppt_y-0.4"/>
                                          </p:val>
                                        </p:tav>
                                        <p:tav tm="100000">
                                          <p:val>
                                            <p:strVal val="#ppt_y+0.1"/>
                                          </p:val>
                                        </p:tav>
                                      </p:tavLst>
                                    </p:anim>
                                    <p:anim calcmode="lin" valueType="num">
                                      <p:cBhvr>
                                        <p:cTn id="79"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80"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30" presetClass="entr" presetSubtype="0" fill="hold" nodeType="clickEffect">
                                  <p:stCondLst>
                                    <p:cond delay="0"/>
                                  </p:stCondLst>
                                  <p:childTnLst>
                                    <p:set>
                                      <p:cBhvr>
                                        <p:cTn id="84" dur="1" fill="hold">
                                          <p:stCondLst>
                                            <p:cond delay="0"/>
                                          </p:stCondLst>
                                        </p:cTn>
                                        <p:tgtEl>
                                          <p:spTgt spid="15374"/>
                                        </p:tgtEl>
                                        <p:attrNameLst>
                                          <p:attrName>style.visibility</p:attrName>
                                        </p:attrNameLst>
                                      </p:cBhvr>
                                      <p:to>
                                        <p:strVal val="visible"/>
                                      </p:to>
                                    </p:set>
                                    <p:animEffect transition="in" filter="fade">
                                      <p:cBhvr>
                                        <p:cTn id="85" dur="800" decel="100000"/>
                                        <p:tgtEl>
                                          <p:spTgt spid="15374"/>
                                        </p:tgtEl>
                                      </p:cBhvr>
                                    </p:animEffect>
                                    <p:anim calcmode="lin" valueType="num">
                                      <p:cBhvr>
                                        <p:cTn id="86" dur="800" decel="100000" fill="hold"/>
                                        <p:tgtEl>
                                          <p:spTgt spid="15374"/>
                                        </p:tgtEl>
                                        <p:attrNameLst>
                                          <p:attrName>style.rotation</p:attrName>
                                        </p:attrNameLst>
                                      </p:cBhvr>
                                      <p:tavLst>
                                        <p:tav tm="0">
                                          <p:val>
                                            <p:fltVal val="-90"/>
                                          </p:val>
                                        </p:tav>
                                        <p:tav tm="100000">
                                          <p:val>
                                            <p:fltVal val="0"/>
                                          </p:val>
                                        </p:tav>
                                      </p:tavLst>
                                    </p:anim>
                                    <p:anim calcmode="lin" valueType="num">
                                      <p:cBhvr>
                                        <p:cTn id="87" dur="800" decel="100000" fill="hold"/>
                                        <p:tgtEl>
                                          <p:spTgt spid="15374"/>
                                        </p:tgtEl>
                                        <p:attrNameLst>
                                          <p:attrName>ppt_x</p:attrName>
                                        </p:attrNameLst>
                                      </p:cBhvr>
                                      <p:tavLst>
                                        <p:tav tm="0">
                                          <p:val>
                                            <p:strVal val="#ppt_x+0.4"/>
                                          </p:val>
                                        </p:tav>
                                        <p:tav tm="100000">
                                          <p:val>
                                            <p:strVal val="#ppt_x-0.05"/>
                                          </p:val>
                                        </p:tav>
                                      </p:tavLst>
                                    </p:anim>
                                    <p:anim calcmode="lin" valueType="num">
                                      <p:cBhvr>
                                        <p:cTn id="88" dur="800" decel="100000" fill="hold"/>
                                        <p:tgtEl>
                                          <p:spTgt spid="15374"/>
                                        </p:tgtEl>
                                        <p:attrNameLst>
                                          <p:attrName>ppt_y</p:attrName>
                                        </p:attrNameLst>
                                      </p:cBhvr>
                                      <p:tavLst>
                                        <p:tav tm="0">
                                          <p:val>
                                            <p:strVal val="#ppt_y-0.4"/>
                                          </p:val>
                                        </p:tav>
                                        <p:tav tm="100000">
                                          <p:val>
                                            <p:strVal val="#ppt_y+0.1"/>
                                          </p:val>
                                        </p:tav>
                                      </p:tavLst>
                                    </p:anim>
                                    <p:anim calcmode="lin" valueType="num">
                                      <p:cBhvr>
                                        <p:cTn id="89" dur="200" accel="100000" fill="hold">
                                          <p:stCondLst>
                                            <p:cond delay="800"/>
                                          </p:stCondLst>
                                        </p:cTn>
                                        <p:tgtEl>
                                          <p:spTgt spid="15374"/>
                                        </p:tgtEl>
                                        <p:attrNameLst>
                                          <p:attrName>ppt_x</p:attrName>
                                        </p:attrNameLst>
                                      </p:cBhvr>
                                      <p:tavLst>
                                        <p:tav tm="0">
                                          <p:val>
                                            <p:strVal val="#ppt_x-0.05"/>
                                          </p:val>
                                        </p:tav>
                                        <p:tav tm="100000">
                                          <p:val>
                                            <p:strVal val="#ppt_x"/>
                                          </p:val>
                                        </p:tav>
                                      </p:tavLst>
                                    </p:anim>
                                    <p:anim calcmode="lin" valueType="num">
                                      <p:cBhvr>
                                        <p:cTn id="90" dur="200" accel="100000" fill="hold">
                                          <p:stCondLst>
                                            <p:cond delay="800"/>
                                          </p:stCondLst>
                                        </p:cTn>
                                        <p:tgtEl>
                                          <p:spTgt spid="15374"/>
                                        </p:tgtEl>
                                        <p:attrNameLst>
                                          <p:attrName>ppt_y</p:attrName>
                                        </p:attrNameLst>
                                      </p:cBhvr>
                                      <p:tavLst>
                                        <p:tav tm="0">
                                          <p:val>
                                            <p:strVal val="#ppt_y+0.1"/>
                                          </p:val>
                                        </p:tav>
                                        <p:tav tm="100000">
                                          <p:val>
                                            <p:strVal val="#ppt_y"/>
                                          </p:val>
                                        </p:tav>
                                      </p:tavLst>
                                    </p:anim>
                                  </p:childTnLst>
                                </p:cTn>
                              </p:par>
                              <p:par>
                                <p:cTn id="91" presetID="15" presetClass="entr" presetSubtype="0" fill="hold" grpId="0" nodeType="withEffect">
                                  <p:stCondLst>
                                    <p:cond delay="0"/>
                                  </p:stCondLst>
                                  <p:childTnLst>
                                    <p:set>
                                      <p:cBhvr>
                                        <p:cTn id="92" dur="1" fill="hold">
                                          <p:stCondLst>
                                            <p:cond delay="0"/>
                                          </p:stCondLst>
                                        </p:cTn>
                                        <p:tgtEl>
                                          <p:spTgt spid="13"/>
                                        </p:tgtEl>
                                        <p:attrNameLst>
                                          <p:attrName>style.visibility</p:attrName>
                                        </p:attrNameLst>
                                      </p:cBhvr>
                                      <p:to>
                                        <p:strVal val="visible"/>
                                      </p:to>
                                    </p:set>
                                    <p:anim calcmode="lin" valueType="num">
                                      <p:cBhvr>
                                        <p:cTn id="93" dur="1000" fill="hold"/>
                                        <p:tgtEl>
                                          <p:spTgt spid="13"/>
                                        </p:tgtEl>
                                        <p:attrNameLst>
                                          <p:attrName>ppt_w</p:attrName>
                                        </p:attrNameLst>
                                      </p:cBhvr>
                                      <p:tavLst>
                                        <p:tav tm="0">
                                          <p:val>
                                            <p:fltVal val="0"/>
                                          </p:val>
                                        </p:tav>
                                        <p:tav tm="100000">
                                          <p:val>
                                            <p:strVal val="#ppt_w"/>
                                          </p:val>
                                        </p:tav>
                                      </p:tavLst>
                                    </p:anim>
                                    <p:anim calcmode="lin" valueType="num">
                                      <p:cBhvr>
                                        <p:cTn id="94" dur="1000" fill="hold"/>
                                        <p:tgtEl>
                                          <p:spTgt spid="13"/>
                                        </p:tgtEl>
                                        <p:attrNameLst>
                                          <p:attrName>ppt_h</p:attrName>
                                        </p:attrNameLst>
                                      </p:cBhvr>
                                      <p:tavLst>
                                        <p:tav tm="0">
                                          <p:val>
                                            <p:fltVal val="0"/>
                                          </p:val>
                                        </p:tav>
                                        <p:tav tm="100000">
                                          <p:val>
                                            <p:strVal val="#ppt_h"/>
                                          </p:val>
                                        </p:tav>
                                      </p:tavLst>
                                    </p:anim>
                                    <p:anim calcmode="lin" valueType="num">
                                      <p:cBhvr>
                                        <p:cTn id="95"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96"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7" fill="hold">
                      <p:stCondLst>
                        <p:cond delay="indefinite"/>
                      </p:stCondLst>
                      <p:childTnLst>
                        <p:par>
                          <p:cTn id="98" fill="hold">
                            <p:stCondLst>
                              <p:cond delay="0"/>
                            </p:stCondLst>
                            <p:childTnLst>
                              <p:par>
                                <p:cTn id="99" presetID="30" presetClass="entr" presetSubtype="0" fill="hold" nodeType="clickEffect">
                                  <p:stCondLst>
                                    <p:cond delay="0"/>
                                  </p:stCondLst>
                                  <p:childTnLst>
                                    <p:set>
                                      <p:cBhvr>
                                        <p:cTn id="100" dur="1" fill="hold">
                                          <p:stCondLst>
                                            <p:cond delay="0"/>
                                          </p:stCondLst>
                                        </p:cTn>
                                        <p:tgtEl>
                                          <p:spTgt spid="15372"/>
                                        </p:tgtEl>
                                        <p:attrNameLst>
                                          <p:attrName>style.visibility</p:attrName>
                                        </p:attrNameLst>
                                      </p:cBhvr>
                                      <p:to>
                                        <p:strVal val="visible"/>
                                      </p:to>
                                    </p:set>
                                    <p:animEffect transition="in" filter="fade">
                                      <p:cBhvr>
                                        <p:cTn id="101" dur="800" decel="100000"/>
                                        <p:tgtEl>
                                          <p:spTgt spid="15372"/>
                                        </p:tgtEl>
                                      </p:cBhvr>
                                    </p:animEffect>
                                    <p:anim calcmode="lin" valueType="num">
                                      <p:cBhvr>
                                        <p:cTn id="102" dur="800" decel="100000" fill="hold"/>
                                        <p:tgtEl>
                                          <p:spTgt spid="15372"/>
                                        </p:tgtEl>
                                        <p:attrNameLst>
                                          <p:attrName>style.rotation</p:attrName>
                                        </p:attrNameLst>
                                      </p:cBhvr>
                                      <p:tavLst>
                                        <p:tav tm="0">
                                          <p:val>
                                            <p:fltVal val="-90"/>
                                          </p:val>
                                        </p:tav>
                                        <p:tav tm="100000">
                                          <p:val>
                                            <p:fltVal val="0"/>
                                          </p:val>
                                        </p:tav>
                                      </p:tavLst>
                                    </p:anim>
                                    <p:anim calcmode="lin" valueType="num">
                                      <p:cBhvr>
                                        <p:cTn id="103" dur="800" decel="100000" fill="hold"/>
                                        <p:tgtEl>
                                          <p:spTgt spid="15372"/>
                                        </p:tgtEl>
                                        <p:attrNameLst>
                                          <p:attrName>ppt_x</p:attrName>
                                        </p:attrNameLst>
                                      </p:cBhvr>
                                      <p:tavLst>
                                        <p:tav tm="0">
                                          <p:val>
                                            <p:strVal val="#ppt_x+0.4"/>
                                          </p:val>
                                        </p:tav>
                                        <p:tav tm="100000">
                                          <p:val>
                                            <p:strVal val="#ppt_x-0.05"/>
                                          </p:val>
                                        </p:tav>
                                      </p:tavLst>
                                    </p:anim>
                                    <p:anim calcmode="lin" valueType="num">
                                      <p:cBhvr>
                                        <p:cTn id="104" dur="800" decel="100000" fill="hold"/>
                                        <p:tgtEl>
                                          <p:spTgt spid="15372"/>
                                        </p:tgtEl>
                                        <p:attrNameLst>
                                          <p:attrName>ppt_y</p:attrName>
                                        </p:attrNameLst>
                                      </p:cBhvr>
                                      <p:tavLst>
                                        <p:tav tm="0">
                                          <p:val>
                                            <p:strVal val="#ppt_y-0.4"/>
                                          </p:val>
                                        </p:tav>
                                        <p:tav tm="100000">
                                          <p:val>
                                            <p:strVal val="#ppt_y+0.1"/>
                                          </p:val>
                                        </p:tav>
                                      </p:tavLst>
                                    </p:anim>
                                    <p:anim calcmode="lin" valueType="num">
                                      <p:cBhvr>
                                        <p:cTn id="105" dur="200" accel="100000" fill="hold">
                                          <p:stCondLst>
                                            <p:cond delay="800"/>
                                          </p:stCondLst>
                                        </p:cTn>
                                        <p:tgtEl>
                                          <p:spTgt spid="15372"/>
                                        </p:tgtEl>
                                        <p:attrNameLst>
                                          <p:attrName>ppt_x</p:attrName>
                                        </p:attrNameLst>
                                      </p:cBhvr>
                                      <p:tavLst>
                                        <p:tav tm="0">
                                          <p:val>
                                            <p:strVal val="#ppt_x-0.05"/>
                                          </p:val>
                                        </p:tav>
                                        <p:tav tm="100000">
                                          <p:val>
                                            <p:strVal val="#ppt_x"/>
                                          </p:val>
                                        </p:tav>
                                      </p:tavLst>
                                    </p:anim>
                                    <p:anim calcmode="lin" valueType="num">
                                      <p:cBhvr>
                                        <p:cTn id="106" dur="200" accel="100000" fill="hold">
                                          <p:stCondLst>
                                            <p:cond delay="800"/>
                                          </p:stCondLst>
                                        </p:cTn>
                                        <p:tgtEl>
                                          <p:spTgt spid="15372"/>
                                        </p:tgtEl>
                                        <p:attrNameLst>
                                          <p:attrName>ppt_y</p:attrName>
                                        </p:attrNameLst>
                                      </p:cBhvr>
                                      <p:tavLst>
                                        <p:tav tm="0">
                                          <p:val>
                                            <p:strVal val="#ppt_y+0.1"/>
                                          </p:val>
                                        </p:tav>
                                        <p:tav tm="100000">
                                          <p:val>
                                            <p:strVal val="#ppt_y"/>
                                          </p:val>
                                        </p:tav>
                                      </p:tavLst>
                                    </p:anim>
                                  </p:childTnLst>
                                </p:cTn>
                              </p:par>
                              <p:par>
                                <p:cTn id="107" presetID="30" presetClass="entr" presetSubtype="0" fill="hold" grpId="0" nodeType="withEffect">
                                  <p:stCondLst>
                                    <p:cond delay="0"/>
                                  </p:stCondLst>
                                  <p:childTnLst>
                                    <p:set>
                                      <p:cBhvr>
                                        <p:cTn id="108" dur="1" fill="hold">
                                          <p:stCondLst>
                                            <p:cond delay="0"/>
                                          </p:stCondLst>
                                        </p:cTn>
                                        <p:tgtEl>
                                          <p:spTgt spid="14"/>
                                        </p:tgtEl>
                                        <p:attrNameLst>
                                          <p:attrName>style.visibility</p:attrName>
                                        </p:attrNameLst>
                                      </p:cBhvr>
                                      <p:to>
                                        <p:strVal val="visible"/>
                                      </p:to>
                                    </p:set>
                                    <p:animEffect transition="in" filter="fade">
                                      <p:cBhvr>
                                        <p:cTn id="109" dur="800" decel="100000"/>
                                        <p:tgtEl>
                                          <p:spTgt spid="14"/>
                                        </p:tgtEl>
                                      </p:cBhvr>
                                    </p:animEffect>
                                    <p:anim calcmode="lin" valueType="num">
                                      <p:cBhvr>
                                        <p:cTn id="110" dur="800" decel="100000" fill="hold"/>
                                        <p:tgtEl>
                                          <p:spTgt spid="14"/>
                                        </p:tgtEl>
                                        <p:attrNameLst>
                                          <p:attrName>style.rotation</p:attrName>
                                        </p:attrNameLst>
                                      </p:cBhvr>
                                      <p:tavLst>
                                        <p:tav tm="0">
                                          <p:val>
                                            <p:fltVal val="-90"/>
                                          </p:val>
                                        </p:tav>
                                        <p:tav tm="100000">
                                          <p:val>
                                            <p:fltVal val="0"/>
                                          </p:val>
                                        </p:tav>
                                      </p:tavLst>
                                    </p:anim>
                                    <p:anim calcmode="lin" valueType="num">
                                      <p:cBhvr>
                                        <p:cTn id="111" dur="800" decel="100000" fill="hold"/>
                                        <p:tgtEl>
                                          <p:spTgt spid="14"/>
                                        </p:tgtEl>
                                        <p:attrNameLst>
                                          <p:attrName>ppt_x</p:attrName>
                                        </p:attrNameLst>
                                      </p:cBhvr>
                                      <p:tavLst>
                                        <p:tav tm="0">
                                          <p:val>
                                            <p:strVal val="#ppt_x+0.4"/>
                                          </p:val>
                                        </p:tav>
                                        <p:tav tm="100000">
                                          <p:val>
                                            <p:strVal val="#ppt_x-0.05"/>
                                          </p:val>
                                        </p:tav>
                                      </p:tavLst>
                                    </p:anim>
                                    <p:anim calcmode="lin" valueType="num">
                                      <p:cBhvr>
                                        <p:cTn id="112" dur="800" decel="100000" fill="hold"/>
                                        <p:tgtEl>
                                          <p:spTgt spid="14"/>
                                        </p:tgtEl>
                                        <p:attrNameLst>
                                          <p:attrName>ppt_y</p:attrName>
                                        </p:attrNameLst>
                                      </p:cBhvr>
                                      <p:tavLst>
                                        <p:tav tm="0">
                                          <p:val>
                                            <p:strVal val="#ppt_y-0.4"/>
                                          </p:val>
                                        </p:tav>
                                        <p:tav tm="100000">
                                          <p:val>
                                            <p:strVal val="#ppt_y+0.1"/>
                                          </p:val>
                                        </p:tav>
                                      </p:tavLst>
                                    </p:anim>
                                    <p:anim calcmode="lin" valueType="num">
                                      <p:cBhvr>
                                        <p:cTn id="113" dur="200" accel="100000" fill="hold">
                                          <p:stCondLst>
                                            <p:cond delay="800"/>
                                          </p:stCondLst>
                                        </p:cTn>
                                        <p:tgtEl>
                                          <p:spTgt spid="14"/>
                                        </p:tgtEl>
                                        <p:attrNameLst>
                                          <p:attrName>ppt_x</p:attrName>
                                        </p:attrNameLst>
                                      </p:cBhvr>
                                      <p:tavLst>
                                        <p:tav tm="0">
                                          <p:val>
                                            <p:strVal val="#ppt_x-0.05"/>
                                          </p:val>
                                        </p:tav>
                                        <p:tav tm="100000">
                                          <p:val>
                                            <p:strVal val="#ppt_x"/>
                                          </p:val>
                                        </p:tav>
                                      </p:tavLst>
                                    </p:anim>
                                    <p:anim calcmode="lin" valueType="num">
                                      <p:cBhvr>
                                        <p:cTn id="114" dur="200" accel="100000" fill="hold">
                                          <p:stCondLst>
                                            <p:cond delay="800"/>
                                          </p:stCondLst>
                                        </p:cTn>
                                        <p:tgtEl>
                                          <p:spTgt spid="1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http://www.istockphoto.com/file_thumbview_approve/10145891/2/istockphoto_10145891-little-children-doing-different-sports-activities-cartoon-style.jpg"/>
          <p:cNvPicPr>
            <a:picLocks noChangeAspect="1" noChangeArrowheads="1"/>
          </p:cNvPicPr>
          <p:nvPr/>
        </p:nvPicPr>
        <p:blipFill>
          <a:blip r:embed="rId2" cstate="print"/>
          <a:srcRect r="72428" b="66754"/>
          <a:stretch>
            <a:fillRect/>
          </a:stretch>
        </p:blipFill>
        <p:spPr bwMode="auto">
          <a:xfrm>
            <a:off x="228600" y="152400"/>
            <a:ext cx="850900" cy="1203325"/>
          </a:xfrm>
          <a:prstGeom prst="rect">
            <a:avLst/>
          </a:prstGeom>
          <a:noFill/>
        </p:spPr>
      </p:pic>
      <p:pic>
        <p:nvPicPr>
          <p:cNvPr id="16390" name="Picture 6" descr="http://www.istockphoto.com/file_thumbview_approve/10145891/2/istockphoto_10145891-little-children-doing-different-sports-activities-cartoon-style.jpg"/>
          <p:cNvPicPr>
            <a:picLocks noChangeAspect="1" noChangeArrowheads="1"/>
          </p:cNvPicPr>
          <p:nvPr/>
        </p:nvPicPr>
        <p:blipFill>
          <a:blip r:embed="rId2" cstate="print"/>
          <a:srcRect l="37037" r="33333" b="66316"/>
          <a:stretch>
            <a:fillRect/>
          </a:stretch>
        </p:blipFill>
        <p:spPr bwMode="auto">
          <a:xfrm>
            <a:off x="8077200" y="152400"/>
            <a:ext cx="914400" cy="1219200"/>
          </a:xfrm>
          <a:prstGeom prst="rect">
            <a:avLst/>
          </a:prstGeom>
          <a:noFill/>
        </p:spPr>
      </p:pic>
      <p:sp>
        <p:nvSpPr>
          <p:cNvPr id="9" name="TextBox 8"/>
          <p:cNvSpPr txBox="1"/>
          <p:nvPr/>
        </p:nvSpPr>
        <p:spPr>
          <a:xfrm>
            <a:off x="1143000" y="228600"/>
            <a:ext cx="6858001" cy="1077218"/>
          </a:xfrm>
          <a:prstGeom prst="rect">
            <a:avLst/>
          </a:prstGeom>
          <a:noFill/>
        </p:spPr>
        <p:txBody>
          <a:bodyPr wrap="square" rtlCol="0">
            <a:spAutoFit/>
          </a:bodyPr>
          <a:lstStyle/>
          <a:p>
            <a:r>
              <a:rPr lang="en-US" sz="3200" dirty="0" smtClean="0">
                <a:solidFill>
                  <a:schemeClr val="bg1"/>
                </a:solidFill>
                <a:latin typeface="Candara" pitchFamily="34" charset="0"/>
              </a:rPr>
              <a:t>The class will be split up into groups of 7 people.  Get into your groups now!</a:t>
            </a:r>
            <a:endParaRPr lang="en-US" sz="3200" dirty="0"/>
          </a:p>
        </p:txBody>
      </p:sp>
      <p:sp>
        <p:nvSpPr>
          <p:cNvPr id="10" name="Rectangle 9"/>
          <p:cNvSpPr/>
          <p:nvPr/>
        </p:nvSpPr>
        <p:spPr>
          <a:xfrm>
            <a:off x="381000" y="1524000"/>
            <a:ext cx="8382000" cy="5016758"/>
          </a:xfrm>
          <a:prstGeom prst="rect">
            <a:avLst/>
          </a:prstGeom>
        </p:spPr>
        <p:txBody>
          <a:bodyPr wrap="square">
            <a:spAutoFit/>
          </a:bodyPr>
          <a:lstStyle/>
          <a:p>
            <a:r>
              <a:rPr lang="en-US" sz="3200" dirty="0" smtClean="0">
                <a:solidFill>
                  <a:schemeClr val="bg1"/>
                </a:solidFill>
                <a:latin typeface="Candara" pitchFamily="34" charset="0"/>
              </a:rPr>
              <a:t>Each person in the group will have a job to do.</a:t>
            </a:r>
          </a:p>
          <a:p>
            <a:r>
              <a:rPr lang="en-US" sz="3200" u="sng" dirty="0" smtClean="0">
                <a:solidFill>
                  <a:schemeClr val="bg1"/>
                </a:solidFill>
                <a:latin typeface="Candara" pitchFamily="34" charset="0"/>
              </a:rPr>
              <a:t>Job</a:t>
            </a:r>
          </a:p>
          <a:p>
            <a:pPr marL="514350" indent="-514350">
              <a:buAutoNum type="arabicPeriod"/>
            </a:pPr>
            <a:r>
              <a:rPr lang="en-US" sz="3200" dirty="0" smtClean="0">
                <a:solidFill>
                  <a:schemeClr val="bg1"/>
                </a:solidFill>
                <a:latin typeface="Candara" pitchFamily="34" charset="0"/>
              </a:rPr>
              <a:t>Teeth – pick up 2 crackers</a:t>
            </a:r>
          </a:p>
          <a:p>
            <a:pPr marL="514350" indent="-514350">
              <a:buAutoNum type="arabicPeriod"/>
            </a:pPr>
            <a:r>
              <a:rPr lang="en-US" sz="3200" dirty="0" smtClean="0">
                <a:solidFill>
                  <a:schemeClr val="bg1"/>
                </a:solidFill>
                <a:latin typeface="Candara" pitchFamily="34" charset="0"/>
              </a:rPr>
              <a:t>Enzymes in saliva– pick up piece of banana</a:t>
            </a:r>
          </a:p>
          <a:p>
            <a:pPr marL="514350" indent="-514350">
              <a:buAutoNum type="arabicPeriod"/>
            </a:pPr>
            <a:r>
              <a:rPr lang="en-US" sz="3200" dirty="0" smtClean="0">
                <a:solidFill>
                  <a:schemeClr val="bg1"/>
                </a:solidFill>
                <a:latin typeface="Candara" pitchFamily="34" charset="0"/>
              </a:rPr>
              <a:t>Saliva – pick up cup of water</a:t>
            </a:r>
          </a:p>
          <a:p>
            <a:pPr marL="514350" indent="-514350">
              <a:buAutoNum type="arabicPeriod"/>
            </a:pPr>
            <a:r>
              <a:rPr lang="en-US" sz="3200" dirty="0" smtClean="0">
                <a:solidFill>
                  <a:schemeClr val="bg1"/>
                </a:solidFill>
                <a:latin typeface="Candara" pitchFamily="34" charset="0"/>
              </a:rPr>
              <a:t>Stomach – pick up Ziploc bag</a:t>
            </a:r>
          </a:p>
          <a:p>
            <a:pPr marL="514350" indent="-514350">
              <a:buAutoNum type="arabicPeriod"/>
            </a:pPr>
            <a:r>
              <a:rPr lang="en-US" sz="3200" dirty="0" smtClean="0">
                <a:solidFill>
                  <a:schemeClr val="bg1"/>
                </a:solidFill>
                <a:latin typeface="Candara" pitchFamily="34" charset="0"/>
              </a:rPr>
              <a:t>Small intestine – pick up one pantyhose</a:t>
            </a:r>
          </a:p>
          <a:p>
            <a:pPr marL="514350" indent="-514350">
              <a:buAutoNum type="arabicPeriod"/>
            </a:pPr>
            <a:r>
              <a:rPr lang="en-US" sz="3200" dirty="0" smtClean="0">
                <a:solidFill>
                  <a:schemeClr val="bg1"/>
                </a:solidFill>
                <a:latin typeface="Candara" pitchFamily="34" charset="0"/>
              </a:rPr>
              <a:t>Large intestine – pick up cup with paper towel</a:t>
            </a:r>
          </a:p>
          <a:p>
            <a:pPr marL="514350" indent="-514350">
              <a:buAutoNum type="arabicPeriod"/>
            </a:pPr>
            <a:r>
              <a:rPr lang="en-US" sz="3200" dirty="0" smtClean="0">
                <a:solidFill>
                  <a:schemeClr val="bg1"/>
                </a:solidFill>
                <a:latin typeface="Candara" pitchFamily="34" charset="0"/>
              </a:rPr>
              <a:t>Rectum – pick up cocoa powder</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anim calcmode="lin" valueType="num">
                                      <p:cBhvr additive="base">
                                        <p:cTn id="31"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xEl>
                                              <p:pRg st="5" end="5"/>
                                            </p:txEl>
                                          </p:spTgt>
                                        </p:tgtEl>
                                        <p:attrNameLst>
                                          <p:attrName>style.visibility</p:attrName>
                                        </p:attrNameLst>
                                      </p:cBhvr>
                                      <p:to>
                                        <p:strVal val="visible"/>
                                      </p:to>
                                    </p:set>
                                    <p:anim calcmode="lin" valueType="num">
                                      <p:cBhvr additive="base">
                                        <p:cTn id="37"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
                                            <p:txEl>
                                              <p:pRg st="6" end="6"/>
                                            </p:txEl>
                                          </p:spTgt>
                                        </p:tgtEl>
                                        <p:attrNameLst>
                                          <p:attrName>style.visibility</p:attrName>
                                        </p:attrNameLst>
                                      </p:cBhvr>
                                      <p:to>
                                        <p:strVal val="visible"/>
                                      </p:to>
                                    </p:set>
                                    <p:anim calcmode="lin" valueType="num">
                                      <p:cBhvr additive="base">
                                        <p:cTn id="43"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
                                            <p:txEl>
                                              <p:pRg st="7" end="7"/>
                                            </p:txEl>
                                          </p:spTgt>
                                        </p:tgtEl>
                                        <p:attrNameLst>
                                          <p:attrName>style.visibility</p:attrName>
                                        </p:attrNameLst>
                                      </p:cBhvr>
                                      <p:to>
                                        <p:strVal val="visible"/>
                                      </p:to>
                                    </p:set>
                                    <p:anim calcmode="lin" valueType="num">
                                      <p:cBhvr additive="base">
                                        <p:cTn id="49"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0">
                                            <p:txEl>
                                              <p:pRg st="8" end="8"/>
                                            </p:txEl>
                                          </p:spTgt>
                                        </p:tgtEl>
                                        <p:attrNameLst>
                                          <p:attrName>style.visibility</p:attrName>
                                        </p:attrNameLst>
                                      </p:cBhvr>
                                      <p:to>
                                        <p:strVal val="visible"/>
                                      </p:to>
                                    </p:set>
                                    <p:anim calcmode="lin" valueType="num">
                                      <p:cBhvr additive="base">
                                        <p:cTn id="55"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Newspaper</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There is newspaper available to cover your table. Please make sure your table is covered before you start. </a:t>
            </a:r>
            <a:endParaRPr lang="en-US" dirty="0">
              <a:solidFill>
                <a:schemeClr val="bg1"/>
              </a:solidFill>
            </a:endParaRPr>
          </a:p>
        </p:txBody>
      </p:sp>
      <p:pic>
        <p:nvPicPr>
          <p:cNvPr id="31746" name="Picture 2" descr="http://t1.gstatic.com/images?q=tbn:QGL5wOzdc3EnDM:http://farm4.static.flickr.com/3085/2868355483_fa98fcf09b.jpg">
            <a:hlinkClick r:id="rId2"/>
          </p:cNvPr>
          <p:cNvPicPr>
            <a:picLocks noChangeAspect="1" noChangeArrowheads="1"/>
          </p:cNvPicPr>
          <p:nvPr/>
        </p:nvPicPr>
        <p:blipFill>
          <a:blip r:embed="rId3" cstate="print"/>
          <a:srcRect/>
          <a:stretch>
            <a:fillRect/>
          </a:stretch>
        </p:blipFill>
        <p:spPr bwMode="auto">
          <a:xfrm>
            <a:off x="3428999" y="3429000"/>
            <a:ext cx="3133531" cy="2362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Candara" pitchFamily="34" charset="0"/>
              </a:rPr>
              <a:t>Step 1</a:t>
            </a:r>
            <a:endParaRPr lang="en-US" dirty="0">
              <a:solidFill>
                <a:schemeClr val="bg1"/>
              </a:solidFill>
              <a:latin typeface="Candara" pitchFamily="34" charset="0"/>
            </a:endParaRPr>
          </a:p>
        </p:txBody>
      </p:sp>
      <p:sp>
        <p:nvSpPr>
          <p:cNvPr id="3" name="Content Placeholder 2"/>
          <p:cNvSpPr>
            <a:spLocks noGrp="1"/>
          </p:cNvSpPr>
          <p:nvPr>
            <p:ph idx="1"/>
          </p:nvPr>
        </p:nvSpPr>
        <p:spPr>
          <a:xfrm>
            <a:off x="457200" y="2057400"/>
            <a:ext cx="8229600" cy="3276600"/>
          </a:xfrm>
        </p:spPr>
        <p:txBody>
          <a:bodyPr>
            <a:normAutofit fontScale="92500"/>
          </a:bodyPr>
          <a:lstStyle/>
          <a:p>
            <a:pPr marL="609600" indent="-609600">
              <a:buNone/>
            </a:pPr>
            <a:r>
              <a:rPr lang="en-US" sz="4000" b="1" dirty="0" smtClean="0">
                <a:solidFill>
                  <a:schemeClr val="bg1"/>
                </a:solidFill>
                <a:latin typeface="Candara" pitchFamily="34" charset="0"/>
              </a:rPr>
              <a:t>Teeth </a:t>
            </a:r>
            <a:r>
              <a:rPr lang="en-US" dirty="0" smtClean="0">
                <a:solidFill>
                  <a:schemeClr val="bg1"/>
                </a:solidFill>
                <a:latin typeface="Candara" pitchFamily="34" charset="0"/>
              </a:rPr>
              <a:t>– The person with the cracker – break your crackers into 4 pieces. Hold them in your hands and try not to get crumbs anywhere.</a:t>
            </a:r>
          </a:p>
          <a:p>
            <a:pPr marL="609600" indent="-609600">
              <a:buNone/>
            </a:pPr>
            <a:endParaRPr lang="en-US" dirty="0" smtClean="0">
              <a:solidFill>
                <a:schemeClr val="bg1"/>
              </a:solidFill>
              <a:latin typeface="Candara" pitchFamily="34" charset="0"/>
            </a:endParaRPr>
          </a:p>
          <a:p>
            <a:pPr marL="0" indent="0">
              <a:buNone/>
            </a:pPr>
            <a:r>
              <a:rPr lang="en-US" dirty="0" smtClean="0">
                <a:solidFill>
                  <a:schemeClr val="bg1"/>
                </a:solidFill>
                <a:latin typeface="Candara" pitchFamily="34" charset="0"/>
              </a:rPr>
              <a:t>This is like chewing. Teeth are the first part of the digestive system. </a:t>
            </a:r>
          </a:p>
          <a:p>
            <a:endParaRPr lang="en-US" dirty="0">
              <a:solidFill>
                <a:schemeClr val="bg1"/>
              </a:solidFill>
              <a:latin typeface="Candara" pitchFamily="34" charset="0"/>
            </a:endParaRPr>
          </a:p>
        </p:txBody>
      </p:sp>
      <p:pic>
        <p:nvPicPr>
          <p:cNvPr id="4" name="Picture 4" descr="http://t0.gstatic.com/images?q=tbn:x-fwphw3Pk4UOM:http://i262.photobucket.com/albums/ii91/Sarahs_Myspace_Stuff/SaltineCracker.jpg">
            <a:hlinkClick r:id="rId2"/>
          </p:cNvPr>
          <p:cNvPicPr>
            <a:picLocks noChangeAspect="1" noChangeArrowheads="1"/>
          </p:cNvPicPr>
          <p:nvPr/>
        </p:nvPicPr>
        <p:blipFill>
          <a:blip r:embed="rId3" cstate="print"/>
          <a:srcRect/>
          <a:stretch>
            <a:fillRect/>
          </a:stretch>
        </p:blipFill>
        <p:spPr bwMode="auto">
          <a:xfrm rot="19397531">
            <a:off x="427667" y="357286"/>
            <a:ext cx="1172924" cy="1152526"/>
          </a:xfrm>
          <a:prstGeom prst="rect">
            <a:avLst/>
          </a:prstGeom>
          <a:noFill/>
        </p:spPr>
      </p:pic>
      <p:pic>
        <p:nvPicPr>
          <p:cNvPr id="5" name="Picture 4" descr="http://t0.gstatic.com/images?q=tbn:x-fwphw3Pk4UOM:http://i262.photobucket.com/albums/ii91/Sarahs_Myspace_Stuff/SaltineCracker.jpg">
            <a:hlinkClick r:id="rId2"/>
          </p:cNvPr>
          <p:cNvPicPr>
            <a:picLocks noChangeAspect="1" noChangeArrowheads="1"/>
          </p:cNvPicPr>
          <p:nvPr/>
        </p:nvPicPr>
        <p:blipFill>
          <a:blip r:embed="rId3" cstate="print"/>
          <a:srcRect/>
          <a:stretch>
            <a:fillRect/>
          </a:stretch>
        </p:blipFill>
        <p:spPr bwMode="auto">
          <a:xfrm rot="17064190">
            <a:off x="961067" y="585886"/>
            <a:ext cx="1172924" cy="1152526"/>
          </a:xfrm>
          <a:prstGeom prst="rect">
            <a:avLst/>
          </a:prstGeom>
          <a:noFill/>
        </p:spPr>
      </p:pic>
      <p:pic>
        <p:nvPicPr>
          <p:cNvPr id="6" name="Picture 4" descr="http://t0.gstatic.com/images?q=tbn:x-fwphw3Pk4UOM:http://i262.photobucket.com/albums/ii91/Sarahs_Myspace_Stuff/SaltineCracker.jpg">
            <a:hlinkClick r:id="rId2"/>
          </p:cNvPr>
          <p:cNvPicPr>
            <a:picLocks noChangeAspect="1" noChangeArrowheads="1"/>
          </p:cNvPicPr>
          <p:nvPr/>
        </p:nvPicPr>
        <p:blipFill>
          <a:blip r:embed="rId3" cstate="print"/>
          <a:srcRect/>
          <a:stretch>
            <a:fillRect/>
          </a:stretch>
        </p:blipFill>
        <p:spPr bwMode="auto">
          <a:xfrm rot="694124">
            <a:off x="6904668" y="357285"/>
            <a:ext cx="1172924" cy="1152526"/>
          </a:xfrm>
          <a:prstGeom prst="rect">
            <a:avLst/>
          </a:prstGeom>
          <a:noFill/>
        </p:spPr>
      </p:pic>
      <p:pic>
        <p:nvPicPr>
          <p:cNvPr id="7" name="Picture 4" descr="http://t0.gstatic.com/images?q=tbn:x-fwphw3Pk4UOM:http://i262.photobucket.com/albums/ii91/Sarahs_Myspace_Stuff/SaltineCracker.jpg">
            <a:hlinkClick r:id="rId2"/>
          </p:cNvPr>
          <p:cNvPicPr>
            <a:picLocks noChangeAspect="1" noChangeArrowheads="1"/>
          </p:cNvPicPr>
          <p:nvPr/>
        </p:nvPicPr>
        <p:blipFill>
          <a:blip r:embed="rId3" cstate="print"/>
          <a:srcRect/>
          <a:stretch>
            <a:fillRect/>
          </a:stretch>
        </p:blipFill>
        <p:spPr bwMode="auto">
          <a:xfrm rot="19960783">
            <a:off x="7438068" y="585885"/>
            <a:ext cx="1172924" cy="1152526"/>
          </a:xfrm>
          <a:prstGeom prst="rect">
            <a:avLst/>
          </a:prstGeom>
          <a:noFill/>
        </p:spPr>
      </p:pic>
      <p:pic>
        <p:nvPicPr>
          <p:cNvPr id="17410" name="Picture 2" descr="even cartoons need to take care of their dental hygene ;)"/>
          <p:cNvPicPr>
            <a:picLocks noChangeAspect="1" noChangeArrowheads="1" noCrop="1"/>
          </p:cNvPicPr>
          <p:nvPr/>
        </p:nvPicPr>
        <p:blipFill>
          <a:blip r:embed="rId4" cstate="print"/>
          <a:srcRect/>
          <a:stretch>
            <a:fillRect/>
          </a:stretch>
        </p:blipFill>
        <p:spPr bwMode="auto">
          <a:xfrm>
            <a:off x="7010400" y="5181600"/>
            <a:ext cx="1858176" cy="140017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Candara" pitchFamily="34" charset="0"/>
              </a:rPr>
              <a:t>Step 2</a:t>
            </a:r>
            <a:endParaRPr lang="en-US" dirty="0">
              <a:solidFill>
                <a:schemeClr val="bg1"/>
              </a:solidFill>
              <a:latin typeface="Candara" pitchFamily="34" charset="0"/>
            </a:endParaRPr>
          </a:p>
        </p:txBody>
      </p:sp>
      <p:sp>
        <p:nvSpPr>
          <p:cNvPr id="3" name="Content Placeholder 2"/>
          <p:cNvSpPr>
            <a:spLocks noGrp="1"/>
          </p:cNvSpPr>
          <p:nvPr>
            <p:ph idx="1"/>
          </p:nvPr>
        </p:nvSpPr>
        <p:spPr/>
        <p:txBody>
          <a:bodyPr/>
          <a:lstStyle/>
          <a:p>
            <a:pPr>
              <a:lnSpc>
                <a:spcPct val="90000"/>
              </a:lnSpc>
              <a:buNone/>
            </a:pPr>
            <a:r>
              <a:rPr lang="en-US" dirty="0" smtClean="0">
                <a:solidFill>
                  <a:schemeClr val="bg1"/>
                </a:solidFill>
                <a:latin typeface="Candara" pitchFamily="34" charset="0"/>
              </a:rPr>
              <a:t>.We will skip over the esophagus and go straight from the mouth to the stomach.</a:t>
            </a:r>
          </a:p>
          <a:p>
            <a:pPr>
              <a:lnSpc>
                <a:spcPct val="90000"/>
              </a:lnSpc>
              <a:buNone/>
            </a:pPr>
            <a:r>
              <a:rPr lang="en-US" dirty="0" smtClean="0">
                <a:solidFill>
                  <a:schemeClr val="bg1"/>
                </a:solidFill>
                <a:latin typeface="Candara" pitchFamily="34" charset="0"/>
              </a:rPr>
              <a:t>	-What does the esophagus do?</a:t>
            </a:r>
          </a:p>
          <a:p>
            <a:pPr>
              <a:lnSpc>
                <a:spcPct val="90000"/>
              </a:lnSpc>
              <a:buNone/>
            </a:pPr>
            <a:endParaRPr lang="en-US" dirty="0" smtClean="0">
              <a:solidFill>
                <a:schemeClr val="bg1"/>
              </a:solidFill>
              <a:latin typeface="Candara" pitchFamily="34" charset="0"/>
            </a:endParaRPr>
          </a:p>
          <a:p>
            <a:pPr>
              <a:lnSpc>
                <a:spcPct val="90000"/>
              </a:lnSpc>
              <a:buNone/>
            </a:pPr>
            <a:r>
              <a:rPr lang="en-US" dirty="0" smtClean="0">
                <a:solidFill>
                  <a:schemeClr val="bg1"/>
                </a:solidFill>
                <a:latin typeface="Candara" pitchFamily="34" charset="0"/>
              </a:rPr>
              <a:t>The person with the Ziploc bag – hold the bag as we go. You are the stomach. The person with the crackers, Put the cracker pieces into the Ziploc bag.</a:t>
            </a:r>
          </a:p>
          <a:p>
            <a:pPr>
              <a:lnSpc>
                <a:spcPct val="90000"/>
              </a:lnSpc>
              <a:buNone/>
            </a:pPr>
            <a:r>
              <a:rPr lang="en-US" dirty="0" smtClean="0">
                <a:solidFill>
                  <a:schemeClr val="bg1"/>
                </a:solidFill>
                <a:latin typeface="Candara" pitchFamily="34" charset="0"/>
              </a:rPr>
              <a:t>	</a:t>
            </a:r>
            <a:endParaRPr lang="en-US" dirty="0">
              <a:solidFill>
                <a:schemeClr val="bg1"/>
              </a:solidFill>
              <a:latin typeface="Candara" pitchFamily="34" charset="0"/>
            </a:endParaRPr>
          </a:p>
        </p:txBody>
      </p:sp>
      <p:pic>
        <p:nvPicPr>
          <p:cNvPr id="18436" name="Picture 4" descr="http://bunsinmyoven.com/wp-content/uploads/2009/01/bag-of-crackers.jpg"/>
          <p:cNvPicPr>
            <a:picLocks noChangeAspect="1" noChangeArrowheads="1"/>
          </p:cNvPicPr>
          <p:nvPr/>
        </p:nvPicPr>
        <p:blipFill>
          <a:blip r:embed="rId2" cstate="print"/>
          <a:srcRect/>
          <a:stretch>
            <a:fillRect/>
          </a:stretch>
        </p:blipFill>
        <p:spPr bwMode="auto">
          <a:xfrm>
            <a:off x="5562600" y="5257800"/>
            <a:ext cx="2057400" cy="136940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Candara" pitchFamily="34" charset="0"/>
              </a:rPr>
              <a:t>Step 3</a:t>
            </a:r>
            <a:endParaRPr lang="en-US" dirty="0">
              <a:solidFill>
                <a:schemeClr val="bg1"/>
              </a:solidFill>
              <a:latin typeface="Candara" pitchFamily="34" charset="0"/>
            </a:endParaRPr>
          </a:p>
        </p:txBody>
      </p:sp>
      <p:sp>
        <p:nvSpPr>
          <p:cNvPr id="3" name="Content Placeholder 2"/>
          <p:cNvSpPr>
            <a:spLocks noGrp="1"/>
          </p:cNvSpPr>
          <p:nvPr>
            <p:ph idx="1"/>
          </p:nvPr>
        </p:nvSpPr>
        <p:spPr/>
        <p:txBody>
          <a:bodyPr/>
          <a:lstStyle/>
          <a:p>
            <a:pPr>
              <a:lnSpc>
                <a:spcPct val="90000"/>
              </a:lnSpc>
              <a:buNone/>
            </a:pPr>
            <a:r>
              <a:rPr lang="en-US" dirty="0" smtClean="0">
                <a:solidFill>
                  <a:schemeClr val="bg1"/>
                </a:solidFill>
                <a:latin typeface="Candara" pitchFamily="34" charset="0"/>
              </a:rPr>
              <a:t>The person with the banana put the piece of a banana into the bag.</a:t>
            </a:r>
          </a:p>
          <a:p>
            <a:pPr>
              <a:lnSpc>
                <a:spcPct val="90000"/>
              </a:lnSpc>
              <a:buNone/>
            </a:pPr>
            <a:r>
              <a:rPr lang="en-US" dirty="0" smtClean="0">
                <a:solidFill>
                  <a:schemeClr val="bg1"/>
                </a:solidFill>
                <a:latin typeface="Candara" pitchFamily="34" charset="0"/>
              </a:rPr>
              <a:t>	-This is like the enzymes that help break down the food.</a:t>
            </a:r>
          </a:p>
          <a:p>
            <a:pPr>
              <a:buNone/>
            </a:pPr>
            <a:endParaRPr lang="en-US" dirty="0">
              <a:solidFill>
                <a:schemeClr val="bg1"/>
              </a:solidFill>
              <a:latin typeface="Candara" pitchFamily="34" charset="0"/>
            </a:endParaRPr>
          </a:p>
        </p:txBody>
      </p:sp>
      <p:pic>
        <p:nvPicPr>
          <p:cNvPr id="4" name="Picture 8" descr="banana animation"/>
          <p:cNvPicPr>
            <a:picLocks noChangeAspect="1" noChangeArrowheads="1" noCrop="1"/>
          </p:cNvPicPr>
          <p:nvPr/>
        </p:nvPicPr>
        <p:blipFill>
          <a:blip r:embed="rId2" cstate="print"/>
          <a:srcRect/>
          <a:stretch>
            <a:fillRect/>
          </a:stretch>
        </p:blipFill>
        <p:spPr bwMode="auto">
          <a:xfrm>
            <a:off x="6096000" y="3886200"/>
            <a:ext cx="1190625" cy="1714500"/>
          </a:xfrm>
          <a:prstGeom prst="rect">
            <a:avLst/>
          </a:prstGeom>
          <a:noFill/>
        </p:spPr>
      </p:pic>
      <p:pic>
        <p:nvPicPr>
          <p:cNvPr id="5" name="Picture 4" descr="http://t0.gstatic.com/images?q=tbn:x-fwphw3Pk4UOM:http://i262.photobucket.com/albums/ii91/Sarahs_Myspace_Stuff/SaltineCracker.jpg">
            <a:hlinkClick r:id="rId3"/>
          </p:cNvPr>
          <p:cNvPicPr>
            <a:picLocks noChangeAspect="1" noChangeArrowheads="1"/>
          </p:cNvPicPr>
          <p:nvPr/>
        </p:nvPicPr>
        <p:blipFill>
          <a:blip r:embed="rId4" cstate="print"/>
          <a:srcRect/>
          <a:stretch>
            <a:fillRect/>
          </a:stretch>
        </p:blipFill>
        <p:spPr bwMode="auto">
          <a:xfrm rot="694124">
            <a:off x="1932452" y="4068304"/>
            <a:ext cx="1172924" cy="1152526"/>
          </a:xfrm>
          <a:prstGeom prst="rect">
            <a:avLst/>
          </a:prstGeom>
          <a:noFill/>
        </p:spPr>
      </p:pic>
      <p:pic>
        <p:nvPicPr>
          <p:cNvPr id="6" name="Picture 4" descr="http://t0.gstatic.com/images?q=tbn:x-fwphw3Pk4UOM:http://i262.photobucket.com/albums/ii91/Sarahs_Myspace_Stuff/SaltineCracker.jpg">
            <a:hlinkClick r:id="rId3"/>
          </p:cNvPr>
          <p:cNvPicPr>
            <a:picLocks noChangeAspect="1" noChangeArrowheads="1"/>
          </p:cNvPicPr>
          <p:nvPr/>
        </p:nvPicPr>
        <p:blipFill>
          <a:blip r:embed="rId4" cstate="print"/>
          <a:srcRect/>
          <a:stretch>
            <a:fillRect/>
          </a:stretch>
        </p:blipFill>
        <p:spPr bwMode="auto">
          <a:xfrm rot="19960783">
            <a:off x="2408868" y="4472086"/>
            <a:ext cx="1172924" cy="1152526"/>
          </a:xfrm>
          <a:prstGeom prst="rect">
            <a:avLst/>
          </a:prstGeom>
          <a:noFill/>
        </p:spPr>
      </p:pic>
      <p:sp>
        <p:nvSpPr>
          <p:cNvPr id="7" name="TextBox 6"/>
          <p:cNvSpPr txBox="1"/>
          <p:nvPr/>
        </p:nvSpPr>
        <p:spPr>
          <a:xfrm>
            <a:off x="4343400" y="4038600"/>
            <a:ext cx="805029" cy="1569660"/>
          </a:xfrm>
          <a:prstGeom prst="rect">
            <a:avLst/>
          </a:prstGeom>
          <a:noFill/>
        </p:spPr>
        <p:txBody>
          <a:bodyPr wrap="none" rtlCol="0">
            <a:spAutoFit/>
          </a:bodyPr>
          <a:lstStyle/>
          <a:p>
            <a:r>
              <a:rPr lang="en-US" sz="9600" dirty="0">
                <a:solidFill>
                  <a:schemeClr val="bg1"/>
                </a:solidFill>
                <a:latin typeface="Candara" pitchFamily="34"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Candara" pitchFamily="34" charset="0"/>
              </a:rPr>
              <a:t>Step 4</a:t>
            </a:r>
            <a:endParaRPr lang="en-US" dirty="0">
              <a:solidFill>
                <a:schemeClr val="bg1"/>
              </a:solidFill>
              <a:latin typeface="Candara" pitchFamily="34" charset="0"/>
            </a:endParaRPr>
          </a:p>
        </p:txBody>
      </p:sp>
      <p:sp>
        <p:nvSpPr>
          <p:cNvPr id="3" name="Content Placeholder 2"/>
          <p:cNvSpPr>
            <a:spLocks noGrp="1"/>
          </p:cNvSpPr>
          <p:nvPr>
            <p:ph idx="1"/>
          </p:nvPr>
        </p:nvSpPr>
        <p:spPr/>
        <p:txBody>
          <a:bodyPr/>
          <a:lstStyle/>
          <a:p>
            <a:pPr>
              <a:lnSpc>
                <a:spcPct val="90000"/>
              </a:lnSpc>
              <a:buNone/>
            </a:pPr>
            <a:r>
              <a:rPr lang="en-US" dirty="0" smtClean="0">
                <a:solidFill>
                  <a:schemeClr val="bg1"/>
                </a:solidFill>
                <a:latin typeface="Candara" pitchFamily="34" charset="0"/>
              </a:rPr>
              <a:t>The person with the water, pour a small amount of water into the bag.</a:t>
            </a:r>
          </a:p>
          <a:p>
            <a:pPr>
              <a:lnSpc>
                <a:spcPct val="90000"/>
              </a:lnSpc>
              <a:buNone/>
            </a:pPr>
            <a:r>
              <a:rPr lang="en-US" dirty="0" smtClean="0">
                <a:solidFill>
                  <a:schemeClr val="bg1"/>
                </a:solidFill>
                <a:latin typeface="Candara" pitchFamily="34" charset="0"/>
              </a:rPr>
              <a:t>	-This is like the saliva from your mouth</a:t>
            </a:r>
            <a:endParaRPr lang="en-US" dirty="0">
              <a:solidFill>
                <a:schemeClr val="bg1"/>
              </a:solidFill>
              <a:latin typeface="Candara" pitchFamily="34" charset="0"/>
            </a:endParaRPr>
          </a:p>
        </p:txBody>
      </p:sp>
      <p:pic>
        <p:nvPicPr>
          <p:cNvPr id="4" name="Picture 8" descr="banana animation"/>
          <p:cNvPicPr>
            <a:picLocks noChangeAspect="1" noChangeArrowheads="1" noCrop="1"/>
          </p:cNvPicPr>
          <p:nvPr/>
        </p:nvPicPr>
        <p:blipFill>
          <a:blip r:embed="rId2" cstate="print"/>
          <a:srcRect/>
          <a:stretch>
            <a:fillRect/>
          </a:stretch>
        </p:blipFill>
        <p:spPr bwMode="auto">
          <a:xfrm>
            <a:off x="3657600" y="3200400"/>
            <a:ext cx="1190625" cy="1714500"/>
          </a:xfrm>
          <a:prstGeom prst="rect">
            <a:avLst/>
          </a:prstGeom>
          <a:noFill/>
        </p:spPr>
      </p:pic>
      <p:pic>
        <p:nvPicPr>
          <p:cNvPr id="5" name="Picture 4" descr="http://t0.gstatic.com/images?q=tbn:x-fwphw3Pk4UOM:http://i262.photobucket.com/albums/ii91/Sarahs_Myspace_Stuff/SaltineCracker.jpg">
            <a:hlinkClick r:id="rId3"/>
          </p:cNvPr>
          <p:cNvPicPr>
            <a:picLocks noChangeAspect="1" noChangeArrowheads="1"/>
          </p:cNvPicPr>
          <p:nvPr/>
        </p:nvPicPr>
        <p:blipFill>
          <a:blip r:embed="rId4" cstate="print"/>
          <a:srcRect/>
          <a:stretch>
            <a:fillRect/>
          </a:stretch>
        </p:blipFill>
        <p:spPr bwMode="auto">
          <a:xfrm rot="694124">
            <a:off x="503868" y="3405286"/>
            <a:ext cx="1172924" cy="1152526"/>
          </a:xfrm>
          <a:prstGeom prst="rect">
            <a:avLst/>
          </a:prstGeom>
          <a:noFill/>
        </p:spPr>
      </p:pic>
      <p:pic>
        <p:nvPicPr>
          <p:cNvPr id="6" name="Picture 4" descr="http://t0.gstatic.com/images?q=tbn:x-fwphw3Pk4UOM:http://i262.photobucket.com/albums/ii91/Sarahs_Myspace_Stuff/SaltineCracker.jpg">
            <a:hlinkClick r:id="rId3"/>
          </p:cNvPr>
          <p:cNvPicPr>
            <a:picLocks noChangeAspect="1" noChangeArrowheads="1"/>
          </p:cNvPicPr>
          <p:nvPr/>
        </p:nvPicPr>
        <p:blipFill>
          <a:blip r:embed="rId4" cstate="print"/>
          <a:srcRect/>
          <a:stretch>
            <a:fillRect/>
          </a:stretch>
        </p:blipFill>
        <p:spPr bwMode="auto">
          <a:xfrm rot="19960783">
            <a:off x="1037268" y="3633886"/>
            <a:ext cx="1172924" cy="1152526"/>
          </a:xfrm>
          <a:prstGeom prst="rect">
            <a:avLst/>
          </a:prstGeom>
          <a:noFill/>
        </p:spPr>
      </p:pic>
      <p:sp>
        <p:nvSpPr>
          <p:cNvPr id="7" name="TextBox 6"/>
          <p:cNvSpPr txBox="1"/>
          <p:nvPr/>
        </p:nvSpPr>
        <p:spPr>
          <a:xfrm>
            <a:off x="2667000" y="3200400"/>
            <a:ext cx="805029" cy="1569660"/>
          </a:xfrm>
          <a:prstGeom prst="rect">
            <a:avLst/>
          </a:prstGeom>
          <a:noFill/>
        </p:spPr>
        <p:txBody>
          <a:bodyPr wrap="none" rtlCol="0">
            <a:spAutoFit/>
          </a:bodyPr>
          <a:lstStyle/>
          <a:p>
            <a:r>
              <a:rPr lang="en-US" sz="9600" dirty="0">
                <a:solidFill>
                  <a:schemeClr val="bg1"/>
                </a:solidFill>
                <a:latin typeface="Candara" pitchFamily="34" charset="0"/>
              </a:rPr>
              <a:t>+</a:t>
            </a:r>
          </a:p>
        </p:txBody>
      </p:sp>
      <p:sp>
        <p:nvSpPr>
          <p:cNvPr id="8" name="TextBox 7"/>
          <p:cNvSpPr txBox="1"/>
          <p:nvPr/>
        </p:nvSpPr>
        <p:spPr>
          <a:xfrm>
            <a:off x="5029200" y="3276600"/>
            <a:ext cx="805029" cy="1569660"/>
          </a:xfrm>
          <a:prstGeom prst="rect">
            <a:avLst/>
          </a:prstGeom>
          <a:noFill/>
        </p:spPr>
        <p:txBody>
          <a:bodyPr wrap="none" rtlCol="0">
            <a:spAutoFit/>
          </a:bodyPr>
          <a:lstStyle/>
          <a:p>
            <a:r>
              <a:rPr lang="en-US" sz="9600" dirty="0">
                <a:solidFill>
                  <a:schemeClr val="bg1"/>
                </a:solidFill>
                <a:latin typeface="Candara" pitchFamily="34" charset="0"/>
              </a:rPr>
              <a:t>+</a:t>
            </a:r>
          </a:p>
        </p:txBody>
      </p:sp>
      <p:pic>
        <p:nvPicPr>
          <p:cNvPr id="9" name="Picture 10" descr="http://www.mywebsiteworld.co.uk/images/drops_animation.gif"/>
          <p:cNvPicPr>
            <a:picLocks noChangeAspect="1" noChangeArrowheads="1" noCrop="1"/>
          </p:cNvPicPr>
          <p:nvPr/>
        </p:nvPicPr>
        <p:blipFill>
          <a:blip r:embed="rId5" cstate="print"/>
          <a:srcRect/>
          <a:stretch>
            <a:fillRect/>
          </a:stretch>
        </p:blipFill>
        <p:spPr bwMode="auto">
          <a:xfrm>
            <a:off x="5791200" y="2971800"/>
            <a:ext cx="2703426" cy="198196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BAB7A01D24344BB3B59E13303A5E1D" ma:contentTypeVersion="0" ma:contentTypeDescription="Create a new document." ma:contentTypeScope="" ma:versionID="32e7ec719e41d51f87737636c3c5a41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4973B7-6645-4C23-89DC-ADE6FE562688}"/>
</file>

<file path=customXml/itemProps2.xml><?xml version="1.0" encoding="utf-8"?>
<ds:datastoreItem xmlns:ds="http://schemas.openxmlformats.org/officeDocument/2006/customXml" ds:itemID="{CEC6446F-1BA7-4717-B386-D3933A276D6D}"/>
</file>

<file path=customXml/itemProps3.xml><?xml version="1.0" encoding="utf-8"?>
<ds:datastoreItem xmlns:ds="http://schemas.openxmlformats.org/officeDocument/2006/customXml" ds:itemID="{B18BA431-1982-47FE-8462-29156E87338B}"/>
</file>

<file path=docProps/app.xml><?xml version="1.0" encoding="utf-8"?>
<Properties xmlns="http://schemas.openxmlformats.org/officeDocument/2006/extended-properties" xmlns:vt="http://schemas.openxmlformats.org/officeDocument/2006/docPropsVTypes">
  <TotalTime>204</TotalTime>
  <Words>674</Words>
  <Application>Microsoft Office PowerPoint</Application>
  <PresentationFormat>On-screen Show (4:3)</PresentationFormat>
  <Paragraphs>89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Digestive System Lab</vt:lpstr>
      <vt:lpstr>PowerPoint Presentation</vt:lpstr>
      <vt:lpstr>PowerPoint Presentation</vt:lpstr>
      <vt:lpstr>PowerPoint Presentation</vt:lpstr>
      <vt:lpstr>Newspaper</vt:lpstr>
      <vt:lpstr>Step 1</vt:lpstr>
      <vt:lpstr>Step 2</vt:lpstr>
      <vt:lpstr>Step 3</vt:lpstr>
      <vt:lpstr>Step 4</vt:lpstr>
      <vt:lpstr>PowerPoint Presentation</vt:lpstr>
      <vt:lpstr>Step 6</vt:lpstr>
      <vt:lpstr>Step 7</vt:lpstr>
      <vt:lpstr>Step 8</vt:lpstr>
      <vt:lpstr>Step 9</vt:lpstr>
      <vt:lpstr>Step 10</vt:lpstr>
      <vt:lpstr>Step 11</vt:lpstr>
      <vt:lpstr>Step 12</vt:lpstr>
      <vt:lpstr>Time to Clean up!</vt:lpstr>
      <vt:lpstr>Discussion Questions</vt:lpstr>
      <vt:lpstr>PowerPoint Presentation</vt:lpstr>
    </vt:vector>
  </TitlesOfParts>
  <Company>Kyrene School District #28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Digestive System Lab</dc:title>
  <dc:creator>Kyrene User</dc:creator>
  <cp:lastModifiedBy>user</cp:lastModifiedBy>
  <cp:revision>29</cp:revision>
  <dcterms:created xsi:type="dcterms:W3CDTF">2009-12-01T16:02:08Z</dcterms:created>
  <dcterms:modified xsi:type="dcterms:W3CDTF">2012-06-04T15:56:47Z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0x01010040BAB7A01D24344BB3B59E13303A5E1D</vt:lpwstr>
  </property>
</Properties>
</file>