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93B0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28" y="12"/>
      </p:cViewPr>
      <p:guideLst>
        <p:guide orient="horz" pos="3072"/>
        <p:guide pos="54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2AC67-AF2F-4FED-B691-4535D47EE7F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CC86B-3BC1-43EA-869A-FE9D8A39F5F0}">
      <dgm:prSet phldrT="[Text]"/>
      <dgm:spPr>
        <a:solidFill>
          <a:srgbClr val="680000"/>
        </a:solidFill>
      </dgm:spPr>
      <dgm:t>
        <a:bodyPr/>
        <a:lstStyle/>
        <a:p>
          <a:r>
            <a:rPr lang="en-US" dirty="0" smtClean="0"/>
            <a:t>64.6%</a:t>
          </a:r>
          <a:endParaRPr lang="en-US" dirty="0"/>
        </a:p>
      </dgm:t>
    </dgm:pt>
    <dgm:pt modelId="{D2FF422E-D453-4944-8CD4-E25A047F6C71}" type="parTrans" cxnId="{A8943189-5217-4587-8A3B-3DAB06BC9789}">
      <dgm:prSet/>
      <dgm:spPr/>
      <dgm:t>
        <a:bodyPr/>
        <a:lstStyle/>
        <a:p>
          <a:endParaRPr lang="en-US"/>
        </a:p>
      </dgm:t>
    </dgm:pt>
    <dgm:pt modelId="{848F8CED-3ECA-4847-A0B3-31F94A788BB7}" type="sibTrans" cxnId="{A8943189-5217-4587-8A3B-3DAB06BC9789}">
      <dgm:prSet/>
      <dgm:spPr/>
      <dgm:t>
        <a:bodyPr/>
        <a:lstStyle/>
        <a:p>
          <a:endParaRPr lang="en-US"/>
        </a:p>
      </dgm:t>
    </dgm:pt>
    <dgm:pt modelId="{85EE3DAE-30F1-4E87-AF5F-2078BED11FAF}">
      <dgm:prSet phldrT="[Text]"/>
      <dgm:spPr/>
      <dgm:t>
        <a:bodyPr/>
        <a:lstStyle/>
        <a:p>
          <a:r>
            <a:rPr lang="en-US" dirty="0" smtClean="0"/>
            <a:t>All Students</a:t>
          </a:r>
          <a:endParaRPr lang="en-US" dirty="0"/>
        </a:p>
      </dgm:t>
    </dgm:pt>
    <dgm:pt modelId="{E55A9717-CC33-4C74-A2F0-8192A78F3B2F}" type="parTrans" cxnId="{47BD9F6C-F142-4F28-A822-E5C23B4AB0C3}">
      <dgm:prSet/>
      <dgm:spPr/>
      <dgm:t>
        <a:bodyPr/>
        <a:lstStyle/>
        <a:p>
          <a:endParaRPr lang="en-US"/>
        </a:p>
      </dgm:t>
    </dgm:pt>
    <dgm:pt modelId="{776E04E0-0756-44C7-A242-5C6F4D690119}" type="sibTrans" cxnId="{47BD9F6C-F142-4F28-A822-E5C23B4AB0C3}">
      <dgm:prSet/>
      <dgm:spPr/>
      <dgm:t>
        <a:bodyPr/>
        <a:lstStyle/>
        <a:p>
          <a:endParaRPr lang="en-US"/>
        </a:p>
      </dgm:t>
    </dgm:pt>
    <dgm:pt modelId="{2EF056D7-79EB-4CCD-9DEE-F066A48BF96A}">
      <dgm:prSet phldrT="[Text]"/>
      <dgm:spPr>
        <a:solidFill>
          <a:srgbClr val="680000"/>
        </a:solidFill>
      </dgm:spPr>
      <dgm:t>
        <a:bodyPr/>
        <a:lstStyle/>
        <a:p>
          <a:r>
            <a:rPr lang="en-US" dirty="0" smtClean="0"/>
            <a:t>48.6%</a:t>
          </a:r>
          <a:endParaRPr lang="en-US" dirty="0"/>
        </a:p>
      </dgm:t>
    </dgm:pt>
    <dgm:pt modelId="{126E47A1-429A-4B96-94FF-65D4F0C05B7A}" type="parTrans" cxnId="{F5727CDC-93CB-4DB3-A555-8C18075BC4D2}">
      <dgm:prSet/>
      <dgm:spPr/>
      <dgm:t>
        <a:bodyPr/>
        <a:lstStyle/>
        <a:p>
          <a:endParaRPr lang="en-US"/>
        </a:p>
      </dgm:t>
    </dgm:pt>
    <dgm:pt modelId="{2A0E00FE-58D3-4147-BC65-6E5DB71BB1D7}" type="sibTrans" cxnId="{F5727CDC-93CB-4DB3-A555-8C18075BC4D2}">
      <dgm:prSet/>
      <dgm:spPr/>
      <dgm:t>
        <a:bodyPr/>
        <a:lstStyle/>
        <a:p>
          <a:endParaRPr lang="en-US"/>
        </a:p>
      </dgm:t>
    </dgm:pt>
    <dgm:pt modelId="{A06B02D5-7C99-4ABC-A9C0-57155C06B9CC}">
      <dgm:prSet phldrT="[Text]"/>
      <dgm:spPr/>
      <dgm:t>
        <a:bodyPr/>
        <a:lstStyle/>
        <a:p>
          <a:r>
            <a:rPr lang="en-US" dirty="0" smtClean="0"/>
            <a:t>Hispanics</a:t>
          </a:r>
          <a:endParaRPr lang="en-US" dirty="0"/>
        </a:p>
      </dgm:t>
    </dgm:pt>
    <dgm:pt modelId="{876511CF-67A6-415D-A69E-0A394741ED79}" type="parTrans" cxnId="{D0468378-0E74-46C2-BCE3-FCCB7FDB09BE}">
      <dgm:prSet/>
      <dgm:spPr/>
      <dgm:t>
        <a:bodyPr/>
        <a:lstStyle/>
        <a:p>
          <a:endParaRPr lang="en-US"/>
        </a:p>
      </dgm:t>
    </dgm:pt>
    <dgm:pt modelId="{869BD5A4-412F-4B9B-A480-688EFC283785}" type="sibTrans" cxnId="{D0468378-0E74-46C2-BCE3-FCCB7FDB09BE}">
      <dgm:prSet/>
      <dgm:spPr/>
      <dgm:t>
        <a:bodyPr/>
        <a:lstStyle/>
        <a:p>
          <a:endParaRPr lang="en-US"/>
        </a:p>
      </dgm:t>
    </dgm:pt>
    <dgm:pt modelId="{4FEDDC4D-AE9C-40BE-8D4C-E1C806D5A562}">
      <dgm:prSet/>
      <dgm:spPr/>
      <dgm:t>
        <a:bodyPr/>
        <a:lstStyle/>
        <a:p>
          <a:r>
            <a:rPr lang="en-US" dirty="0" smtClean="0"/>
            <a:t>African Americans</a:t>
          </a:r>
          <a:endParaRPr lang="en-US" dirty="0"/>
        </a:p>
      </dgm:t>
    </dgm:pt>
    <dgm:pt modelId="{395F8EC5-A6CD-499E-8BE3-D00DBBD194BD}" type="parTrans" cxnId="{597383ED-5E67-4AA1-8187-FCB3E0F32A5B}">
      <dgm:prSet/>
      <dgm:spPr/>
      <dgm:t>
        <a:bodyPr/>
        <a:lstStyle/>
        <a:p>
          <a:endParaRPr lang="en-US"/>
        </a:p>
      </dgm:t>
    </dgm:pt>
    <dgm:pt modelId="{538262B8-B4DA-497B-B443-200C69F55B7D}" type="sibTrans" cxnId="{597383ED-5E67-4AA1-8187-FCB3E0F32A5B}">
      <dgm:prSet/>
      <dgm:spPr/>
      <dgm:t>
        <a:bodyPr/>
        <a:lstStyle/>
        <a:p>
          <a:endParaRPr lang="en-US"/>
        </a:p>
      </dgm:t>
    </dgm:pt>
    <dgm:pt modelId="{8ACA0085-0B4D-4E2C-890C-DD4D849D7FB2}">
      <dgm:prSet phldrT="[Text]"/>
      <dgm:spPr>
        <a:solidFill>
          <a:srgbClr val="680000"/>
        </a:solidFill>
      </dgm:spPr>
      <dgm:t>
        <a:bodyPr/>
        <a:lstStyle/>
        <a:p>
          <a:r>
            <a:rPr lang="en-US" dirty="0" smtClean="0"/>
            <a:t>69.3%</a:t>
          </a:r>
          <a:endParaRPr lang="en-US" dirty="0"/>
        </a:p>
      </dgm:t>
    </dgm:pt>
    <dgm:pt modelId="{96862B72-2EF8-4B17-9AD4-3B41386DF162}" type="parTrans" cxnId="{EB26339E-6980-408E-8090-39856F4102C2}">
      <dgm:prSet/>
      <dgm:spPr/>
      <dgm:t>
        <a:bodyPr/>
        <a:lstStyle/>
        <a:p>
          <a:endParaRPr lang="en-US"/>
        </a:p>
      </dgm:t>
    </dgm:pt>
    <dgm:pt modelId="{03ED8006-451E-4F6B-8D15-9A752B3B5A72}" type="sibTrans" cxnId="{EB26339E-6980-408E-8090-39856F4102C2}">
      <dgm:prSet/>
      <dgm:spPr/>
      <dgm:t>
        <a:bodyPr/>
        <a:lstStyle/>
        <a:p>
          <a:endParaRPr lang="en-US"/>
        </a:p>
      </dgm:t>
    </dgm:pt>
    <dgm:pt modelId="{F6F366CB-B3DB-4212-AA71-03E1A9295989}">
      <dgm:prSet phldrT="[Text]"/>
      <dgm:spPr>
        <a:solidFill>
          <a:srgbClr val="680000"/>
        </a:solidFill>
      </dgm:spPr>
      <dgm:t>
        <a:bodyPr/>
        <a:lstStyle/>
        <a:p>
          <a:r>
            <a:rPr lang="en-US" dirty="0" smtClean="0"/>
            <a:t>77.4%</a:t>
          </a:r>
          <a:endParaRPr lang="en-US" dirty="0"/>
        </a:p>
      </dgm:t>
    </dgm:pt>
    <dgm:pt modelId="{4316304C-0A68-4B9C-9024-F0E1FDF19D53}" type="parTrans" cxnId="{B92C9BD6-C6E9-4B3C-B40E-38CCACEF5169}">
      <dgm:prSet/>
      <dgm:spPr/>
      <dgm:t>
        <a:bodyPr/>
        <a:lstStyle/>
        <a:p>
          <a:endParaRPr lang="en-US"/>
        </a:p>
      </dgm:t>
    </dgm:pt>
    <dgm:pt modelId="{50B6DC3E-3B62-41E3-9B6A-C7D8B253B6AE}" type="sibTrans" cxnId="{B92C9BD6-C6E9-4B3C-B40E-38CCACEF5169}">
      <dgm:prSet/>
      <dgm:spPr/>
      <dgm:t>
        <a:bodyPr/>
        <a:lstStyle/>
        <a:p>
          <a:endParaRPr lang="en-US"/>
        </a:p>
      </dgm:t>
    </dgm:pt>
    <dgm:pt modelId="{FBD8EA85-8246-4ED8-A138-F261EA26AF3C}">
      <dgm:prSet/>
      <dgm:spPr/>
      <dgm:t>
        <a:bodyPr/>
        <a:lstStyle/>
        <a:p>
          <a:r>
            <a:rPr lang="en-US" dirty="0" smtClean="0"/>
            <a:t>Whites</a:t>
          </a:r>
          <a:endParaRPr lang="en-US" dirty="0"/>
        </a:p>
      </dgm:t>
    </dgm:pt>
    <dgm:pt modelId="{39851ECE-233B-4999-954B-3FD0375DF3A4}" type="parTrans" cxnId="{B3E06984-DEE8-4D9C-A41D-7061A834A1C9}">
      <dgm:prSet/>
      <dgm:spPr/>
      <dgm:t>
        <a:bodyPr/>
        <a:lstStyle/>
        <a:p>
          <a:endParaRPr lang="en-US"/>
        </a:p>
      </dgm:t>
    </dgm:pt>
    <dgm:pt modelId="{1BE402EE-78EE-4B23-96C8-7D918EA12796}" type="sibTrans" cxnId="{B3E06984-DEE8-4D9C-A41D-7061A834A1C9}">
      <dgm:prSet/>
      <dgm:spPr/>
      <dgm:t>
        <a:bodyPr/>
        <a:lstStyle/>
        <a:p>
          <a:endParaRPr lang="en-US"/>
        </a:p>
      </dgm:t>
    </dgm:pt>
    <dgm:pt modelId="{07C1E1D8-1071-46DD-A6C7-444F4718E243}">
      <dgm:prSet/>
      <dgm:spPr/>
      <dgm:t>
        <a:bodyPr/>
        <a:lstStyle/>
        <a:p>
          <a:r>
            <a:rPr lang="en-US" dirty="0" smtClean="0"/>
            <a:t>Asian Americans</a:t>
          </a:r>
          <a:endParaRPr lang="en-US" dirty="0"/>
        </a:p>
      </dgm:t>
    </dgm:pt>
    <dgm:pt modelId="{993B48C6-8873-4108-B8FB-8D2A9A013922}" type="parTrans" cxnId="{96E91F24-8FD4-4975-801B-1466359C0121}">
      <dgm:prSet/>
      <dgm:spPr/>
      <dgm:t>
        <a:bodyPr/>
        <a:lstStyle/>
        <a:p>
          <a:endParaRPr lang="en-US"/>
        </a:p>
      </dgm:t>
    </dgm:pt>
    <dgm:pt modelId="{69BB3EF3-F243-4B0F-B9B0-DCBF5AD0C4DE}" type="sibTrans" cxnId="{96E91F24-8FD4-4975-801B-1466359C0121}">
      <dgm:prSet/>
      <dgm:spPr/>
      <dgm:t>
        <a:bodyPr/>
        <a:lstStyle/>
        <a:p>
          <a:endParaRPr lang="en-US"/>
        </a:p>
      </dgm:t>
    </dgm:pt>
    <dgm:pt modelId="{1207C705-A939-41FC-B65E-FF75F1EC4580}">
      <dgm:prSet phldrT="[Text]"/>
      <dgm:spPr>
        <a:solidFill>
          <a:srgbClr val="680000"/>
        </a:solidFill>
      </dgm:spPr>
      <dgm:t>
        <a:bodyPr/>
        <a:lstStyle/>
        <a:p>
          <a:r>
            <a:rPr lang="en-US" dirty="0" smtClean="0"/>
            <a:t>41.6%</a:t>
          </a:r>
          <a:endParaRPr lang="en-US" dirty="0"/>
        </a:p>
      </dgm:t>
    </dgm:pt>
    <dgm:pt modelId="{DFC38D30-F5B6-43B8-A632-ED88C6D20B62}" type="sibTrans" cxnId="{FC98B56E-420D-47D0-A6E8-2369C074B96A}">
      <dgm:prSet/>
      <dgm:spPr/>
      <dgm:t>
        <a:bodyPr/>
        <a:lstStyle/>
        <a:p>
          <a:endParaRPr lang="en-US"/>
        </a:p>
      </dgm:t>
    </dgm:pt>
    <dgm:pt modelId="{F1C5D3D2-22D9-4227-B23E-DD8F85F88828}" type="parTrans" cxnId="{FC98B56E-420D-47D0-A6E8-2369C074B96A}">
      <dgm:prSet/>
      <dgm:spPr/>
      <dgm:t>
        <a:bodyPr/>
        <a:lstStyle/>
        <a:p>
          <a:endParaRPr lang="en-US"/>
        </a:p>
      </dgm:t>
    </dgm:pt>
    <dgm:pt modelId="{27AAEC3F-46AC-4DF2-BAB0-D4B6B823CE8B}" type="pres">
      <dgm:prSet presAssocID="{1802AC67-AF2F-4FED-B691-4535D47EE7FB}" presName="Name0" presStyleCnt="0">
        <dgm:presLayoutVars>
          <dgm:dir/>
          <dgm:animLvl val="lvl"/>
          <dgm:resizeHandles/>
        </dgm:presLayoutVars>
      </dgm:prSet>
      <dgm:spPr/>
    </dgm:pt>
    <dgm:pt modelId="{FA402812-EC1E-40E7-8ADE-E4268FC83229}" type="pres">
      <dgm:prSet presAssocID="{4E0CC86B-3BC1-43EA-869A-FE9D8A39F5F0}" presName="linNode" presStyleCnt="0"/>
      <dgm:spPr/>
    </dgm:pt>
    <dgm:pt modelId="{048FB73A-6FEC-4D9C-84C7-DF22915738C3}" type="pres">
      <dgm:prSet presAssocID="{4E0CC86B-3BC1-43EA-869A-FE9D8A39F5F0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83603-DAC1-45A7-9FB6-6C6B42A71A4C}" type="pres">
      <dgm:prSet presAssocID="{4E0CC86B-3BC1-43EA-869A-FE9D8A39F5F0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1CD-005B-4AA3-A06B-C6305887E931}" type="pres">
      <dgm:prSet presAssocID="{848F8CED-3ECA-4847-A0B3-31F94A788BB7}" presName="spacing" presStyleCnt="0"/>
      <dgm:spPr/>
    </dgm:pt>
    <dgm:pt modelId="{348C7EAC-0C7B-4FE5-B850-9B93BC4E9CFA}" type="pres">
      <dgm:prSet presAssocID="{1207C705-A939-41FC-B65E-FF75F1EC4580}" presName="linNode" presStyleCnt="0"/>
      <dgm:spPr/>
    </dgm:pt>
    <dgm:pt modelId="{099379E7-6A27-4132-9F61-3F777D734872}" type="pres">
      <dgm:prSet presAssocID="{1207C705-A939-41FC-B65E-FF75F1EC458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2CCA-A679-491F-9BE6-6DE369017386}" type="pres">
      <dgm:prSet presAssocID="{1207C705-A939-41FC-B65E-FF75F1EC4580}" presName="childShp" presStyleLbl="bgAccFollowNode1" presStyleIdx="1" presStyleCnt="5">
        <dgm:presLayoutVars>
          <dgm:bulletEnabled val="1"/>
        </dgm:presLayoutVars>
      </dgm:prSet>
      <dgm:spPr/>
    </dgm:pt>
    <dgm:pt modelId="{7752BA3B-58BB-428F-AF79-F2AB39FB12E5}" type="pres">
      <dgm:prSet presAssocID="{DFC38D30-F5B6-43B8-A632-ED88C6D20B62}" presName="spacing" presStyleCnt="0"/>
      <dgm:spPr/>
    </dgm:pt>
    <dgm:pt modelId="{AB15475E-10D3-44E8-AF55-1EBB393F7BA3}" type="pres">
      <dgm:prSet presAssocID="{2EF056D7-79EB-4CCD-9DEE-F066A48BF96A}" presName="linNode" presStyleCnt="0"/>
      <dgm:spPr/>
    </dgm:pt>
    <dgm:pt modelId="{C12487D3-29DD-46D7-A9DB-907AF26EEB40}" type="pres">
      <dgm:prSet presAssocID="{2EF056D7-79EB-4CCD-9DEE-F066A48BF96A}" presName="parentShp" presStyleLbl="node1" presStyleIdx="2" presStyleCnt="5">
        <dgm:presLayoutVars>
          <dgm:bulletEnabled val="1"/>
        </dgm:presLayoutVars>
      </dgm:prSet>
      <dgm:spPr/>
    </dgm:pt>
    <dgm:pt modelId="{F60C9BAA-4157-4A82-B5C3-2A6874443060}" type="pres">
      <dgm:prSet presAssocID="{2EF056D7-79EB-4CCD-9DEE-F066A48BF96A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7D70A-18C3-4E2F-A401-FEA45CEFA3BD}" type="pres">
      <dgm:prSet presAssocID="{2A0E00FE-58D3-4147-BC65-6E5DB71BB1D7}" presName="spacing" presStyleCnt="0"/>
      <dgm:spPr/>
    </dgm:pt>
    <dgm:pt modelId="{0E956853-DEFE-487D-A590-FDB1D30232C3}" type="pres">
      <dgm:prSet presAssocID="{8ACA0085-0B4D-4E2C-890C-DD4D849D7FB2}" presName="linNode" presStyleCnt="0"/>
      <dgm:spPr/>
    </dgm:pt>
    <dgm:pt modelId="{BD14DFFA-4FC7-4EE0-9312-B25D5C0A533B}" type="pres">
      <dgm:prSet presAssocID="{8ACA0085-0B4D-4E2C-890C-DD4D849D7FB2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5D7A9-2A69-42A3-942E-05175D1F4547}" type="pres">
      <dgm:prSet presAssocID="{8ACA0085-0B4D-4E2C-890C-DD4D849D7FB2}" presName="childShp" presStyleLbl="bgAccFollowNode1" presStyleIdx="3" presStyleCnt="5">
        <dgm:presLayoutVars>
          <dgm:bulletEnabled val="1"/>
        </dgm:presLayoutVars>
      </dgm:prSet>
      <dgm:spPr/>
    </dgm:pt>
    <dgm:pt modelId="{330DE000-B55D-4532-B7E8-96C2EDA63BD7}" type="pres">
      <dgm:prSet presAssocID="{03ED8006-451E-4F6B-8D15-9A752B3B5A72}" presName="spacing" presStyleCnt="0"/>
      <dgm:spPr/>
    </dgm:pt>
    <dgm:pt modelId="{79B35947-113D-42BE-80F7-D05D539F1DD2}" type="pres">
      <dgm:prSet presAssocID="{F6F366CB-B3DB-4212-AA71-03E1A9295989}" presName="linNode" presStyleCnt="0"/>
      <dgm:spPr/>
    </dgm:pt>
    <dgm:pt modelId="{37401D59-F57C-46C5-B046-478E59DFD05F}" type="pres">
      <dgm:prSet presAssocID="{F6F366CB-B3DB-4212-AA71-03E1A9295989}" presName="parentShp" presStyleLbl="node1" presStyleIdx="4" presStyleCnt="5">
        <dgm:presLayoutVars>
          <dgm:bulletEnabled val="1"/>
        </dgm:presLayoutVars>
      </dgm:prSet>
      <dgm:spPr/>
    </dgm:pt>
    <dgm:pt modelId="{DD80AF5B-B458-43EB-B034-94F57626A86F}" type="pres">
      <dgm:prSet presAssocID="{F6F366CB-B3DB-4212-AA71-03E1A9295989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D0468378-0E74-46C2-BCE3-FCCB7FDB09BE}" srcId="{2EF056D7-79EB-4CCD-9DEE-F066A48BF96A}" destId="{A06B02D5-7C99-4ABC-A9C0-57155C06B9CC}" srcOrd="0" destOrd="0" parTransId="{876511CF-67A6-415D-A69E-0A394741ED79}" sibTransId="{869BD5A4-412F-4B9B-A480-688EFC283785}"/>
    <dgm:cxn modelId="{A8943189-5217-4587-8A3B-3DAB06BC9789}" srcId="{1802AC67-AF2F-4FED-B691-4535D47EE7FB}" destId="{4E0CC86B-3BC1-43EA-869A-FE9D8A39F5F0}" srcOrd="0" destOrd="0" parTransId="{D2FF422E-D453-4944-8CD4-E25A047F6C71}" sibTransId="{848F8CED-3ECA-4847-A0B3-31F94A788BB7}"/>
    <dgm:cxn modelId="{96E91F24-8FD4-4975-801B-1466359C0121}" srcId="{F6F366CB-B3DB-4212-AA71-03E1A9295989}" destId="{07C1E1D8-1071-46DD-A6C7-444F4718E243}" srcOrd="0" destOrd="0" parTransId="{993B48C6-8873-4108-B8FB-8D2A9A013922}" sibTransId="{69BB3EF3-F243-4B0F-B9B0-DCBF5AD0C4DE}"/>
    <dgm:cxn modelId="{F5727CDC-93CB-4DB3-A555-8C18075BC4D2}" srcId="{1802AC67-AF2F-4FED-B691-4535D47EE7FB}" destId="{2EF056D7-79EB-4CCD-9DEE-F066A48BF96A}" srcOrd="2" destOrd="0" parTransId="{126E47A1-429A-4B96-94FF-65D4F0C05B7A}" sibTransId="{2A0E00FE-58D3-4147-BC65-6E5DB71BB1D7}"/>
    <dgm:cxn modelId="{66C01E37-803C-40A0-99ED-D8960295C50C}" type="presOf" srcId="{1207C705-A939-41FC-B65E-FF75F1EC4580}" destId="{099379E7-6A27-4132-9F61-3F777D734872}" srcOrd="0" destOrd="0" presId="urn:microsoft.com/office/officeart/2005/8/layout/vList6"/>
    <dgm:cxn modelId="{375E76A2-0A25-46EB-A9A5-A1D3BD9A602A}" type="presOf" srcId="{FBD8EA85-8246-4ED8-A138-F261EA26AF3C}" destId="{0445D7A9-2A69-42A3-942E-05175D1F4547}" srcOrd="0" destOrd="0" presId="urn:microsoft.com/office/officeart/2005/8/layout/vList6"/>
    <dgm:cxn modelId="{77D8DE96-A070-4FE4-BABA-7B79E1A015C7}" type="presOf" srcId="{8ACA0085-0B4D-4E2C-890C-DD4D849D7FB2}" destId="{BD14DFFA-4FC7-4EE0-9312-B25D5C0A533B}" srcOrd="0" destOrd="0" presId="urn:microsoft.com/office/officeart/2005/8/layout/vList6"/>
    <dgm:cxn modelId="{597383ED-5E67-4AA1-8187-FCB3E0F32A5B}" srcId="{1207C705-A939-41FC-B65E-FF75F1EC4580}" destId="{4FEDDC4D-AE9C-40BE-8D4C-E1C806D5A562}" srcOrd="0" destOrd="0" parTransId="{395F8EC5-A6CD-499E-8BE3-D00DBBD194BD}" sibTransId="{538262B8-B4DA-497B-B443-200C69F55B7D}"/>
    <dgm:cxn modelId="{EB26339E-6980-408E-8090-39856F4102C2}" srcId="{1802AC67-AF2F-4FED-B691-4535D47EE7FB}" destId="{8ACA0085-0B4D-4E2C-890C-DD4D849D7FB2}" srcOrd="3" destOrd="0" parTransId="{96862B72-2EF8-4B17-9AD4-3B41386DF162}" sibTransId="{03ED8006-451E-4F6B-8D15-9A752B3B5A72}"/>
    <dgm:cxn modelId="{B92C9BD6-C6E9-4B3C-B40E-38CCACEF5169}" srcId="{1802AC67-AF2F-4FED-B691-4535D47EE7FB}" destId="{F6F366CB-B3DB-4212-AA71-03E1A9295989}" srcOrd="4" destOrd="0" parTransId="{4316304C-0A68-4B9C-9024-F0E1FDF19D53}" sibTransId="{50B6DC3E-3B62-41E3-9B6A-C7D8B253B6AE}"/>
    <dgm:cxn modelId="{E62C73BF-535C-4618-9C83-3DF774648466}" type="presOf" srcId="{85EE3DAE-30F1-4E87-AF5F-2078BED11FAF}" destId="{B2A83603-DAC1-45A7-9FB6-6C6B42A71A4C}" srcOrd="0" destOrd="0" presId="urn:microsoft.com/office/officeart/2005/8/layout/vList6"/>
    <dgm:cxn modelId="{B34FC53B-48B3-4E85-BB3B-0864BDF7D60D}" type="presOf" srcId="{2EF056D7-79EB-4CCD-9DEE-F066A48BF96A}" destId="{C12487D3-29DD-46D7-A9DB-907AF26EEB40}" srcOrd="0" destOrd="0" presId="urn:microsoft.com/office/officeart/2005/8/layout/vList6"/>
    <dgm:cxn modelId="{CA89BC4D-5883-47C2-803E-DC0D782DC5D8}" type="presOf" srcId="{1802AC67-AF2F-4FED-B691-4535D47EE7FB}" destId="{27AAEC3F-46AC-4DF2-BAB0-D4B6B823CE8B}" srcOrd="0" destOrd="0" presId="urn:microsoft.com/office/officeart/2005/8/layout/vList6"/>
    <dgm:cxn modelId="{9B9C2431-1D06-441D-8BD1-DEA4C7FD0EA1}" type="presOf" srcId="{4E0CC86B-3BC1-43EA-869A-FE9D8A39F5F0}" destId="{048FB73A-6FEC-4D9C-84C7-DF22915738C3}" srcOrd="0" destOrd="0" presId="urn:microsoft.com/office/officeart/2005/8/layout/vList6"/>
    <dgm:cxn modelId="{47BD9F6C-F142-4F28-A822-E5C23B4AB0C3}" srcId="{4E0CC86B-3BC1-43EA-869A-FE9D8A39F5F0}" destId="{85EE3DAE-30F1-4E87-AF5F-2078BED11FAF}" srcOrd="0" destOrd="0" parTransId="{E55A9717-CC33-4C74-A2F0-8192A78F3B2F}" sibTransId="{776E04E0-0756-44C7-A242-5C6F4D690119}"/>
    <dgm:cxn modelId="{F1DF4CF6-2ADA-4C2C-BE97-3E525C6E6579}" type="presOf" srcId="{A06B02D5-7C99-4ABC-A9C0-57155C06B9CC}" destId="{F60C9BAA-4157-4A82-B5C3-2A6874443060}" srcOrd="0" destOrd="0" presId="urn:microsoft.com/office/officeart/2005/8/layout/vList6"/>
    <dgm:cxn modelId="{60D2229D-B642-4D19-B068-9B464BE49447}" type="presOf" srcId="{4FEDDC4D-AE9C-40BE-8D4C-E1C806D5A562}" destId="{9B462CCA-A679-491F-9BE6-6DE369017386}" srcOrd="0" destOrd="0" presId="urn:microsoft.com/office/officeart/2005/8/layout/vList6"/>
    <dgm:cxn modelId="{B3E06984-DEE8-4D9C-A41D-7061A834A1C9}" srcId="{8ACA0085-0B4D-4E2C-890C-DD4D849D7FB2}" destId="{FBD8EA85-8246-4ED8-A138-F261EA26AF3C}" srcOrd="0" destOrd="0" parTransId="{39851ECE-233B-4999-954B-3FD0375DF3A4}" sibTransId="{1BE402EE-78EE-4B23-96C8-7D918EA12796}"/>
    <dgm:cxn modelId="{FC98B56E-420D-47D0-A6E8-2369C074B96A}" srcId="{1802AC67-AF2F-4FED-B691-4535D47EE7FB}" destId="{1207C705-A939-41FC-B65E-FF75F1EC4580}" srcOrd="1" destOrd="0" parTransId="{F1C5D3D2-22D9-4227-B23E-DD8F85F88828}" sibTransId="{DFC38D30-F5B6-43B8-A632-ED88C6D20B62}"/>
    <dgm:cxn modelId="{CABD3EFB-EAEC-46E2-9253-0BC9EE26B9FF}" type="presOf" srcId="{F6F366CB-B3DB-4212-AA71-03E1A9295989}" destId="{37401D59-F57C-46C5-B046-478E59DFD05F}" srcOrd="0" destOrd="0" presId="urn:microsoft.com/office/officeart/2005/8/layout/vList6"/>
    <dgm:cxn modelId="{16868214-1717-46AA-BBFA-C0F68B3F0A84}" type="presOf" srcId="{07C1E1D8-1071-46DD-A6C7-444F4718E243}" destId="{DD80AF5B-B458-43EB-B034-94F57626A86F}" srcOrd="0" destOrd="0" presId="urn:microsoft.com/office/officeart/2005/8/layout/vList6"/>
    <dgm:cxn modelId="{05A3DE60-05D5-42AD-B947-E8C8EAFA82E2}" type="presParOf" srcId="{27AAEC3F-46AC-4DF2-BAB0-D4B6B823CE8B}" destId="{FA402812-EC1E-40E7-8ADE-E4268FC83229}" srcOrd="0" destOrd="0" presId="urn:microsoft.com/office/officeart/2005/8/layout/vList6"/>
    <dgm:cxn modelId="{5460557D-38C8-40DA-9E88-A5D47FA2CA6C}" type="presParOf" srcId="{FA402812-EC1E-40E7-8ADE-E4268FC83229}" destId="{048FB73A-6FEC-4D9C-84C7-DF22915738C3}" srcOrd="0" destOrd="0" presId="urn:microsoft.com/office/officeart/2005/8/layout/vList6"/>
    <dgm:cxn modelId="{D8474B03-91EC-454F-A817-CF7DD3291218}" type="presParOf" srcId="{FA402812-EC1E-40E7-8ADE-E4268FC83229}" destId="{B2A83603-DAC1-45A7-9FB6-6C6B42A71A4C}" srcOrd="1" destOrd="0" presId="urn:microsoft.com/office/officeart/2005/8/layout/vList6"/>
    <dgm:cxn modelId="{F83039C6-7213-46E2-B671-6D18EF23290F}" type="presParOf" srcId="{27AAEC3F-46AC-4DF2-BAB0-D4B6B823CE8B}" destId="{A907F1CD-005B-4AA3-A06B-C6305887E931}" srcOrd="1" destOrd="0" presId="urn:microsoft.com/office/officeart/2005/8/layout/vList6"/>
    <dgm:cxn modelId="{39217C4F-9489-4989-BF7F-847C650D7C59}" type="presParOf" srcId="{27AAEC3F-46AC-4DF2-BAB0-D4B6B823CE8B}" destId="{348C7EAC-0C7B-4FE5-B850-9B93BC4E9CFA}" srcOrd="2" destOrd="0" presId="urn:microsoft.com/office/officeart/2005/8/layout/vList6"/>
    <dgm:cxn modelId="{FC4F7FCB-B16A-4887-A7CF-700BBB12516D}" type="presParOf" srcId="{348C7EAC-0C7B-4FE5-B850-9B93BC4E9CFA}" destId="{099379E7-6A27-4132-9F61-3F777D734872}" srcOrd="0" destOrd="0" presId="urn:microsoft.com/office/officeart/2005/8/layout/vList6"/>
    <dgm:cxn modelId="{4F969CA1-57D9-447C-AD66-2EBEA8994F6F}" type="presParOf" srcId="{348C7EAC-0C7B-4FE5-B850-9B93BC4E9CFA}" destId="{9B462CCA-A679-491F-9BE6-6DE369017386}" srcOrd="1" destOrd="0" presId="urn:microsoft.com/office/officeart/2005/8/layout/vList6"/>
    <dgm:cxn modelId="{B957D145-AAA4-4895-A293-76A89ED5AEBB}" type="presParOf" srcId="{27AAEC3F-46AC-4DF2-BAB0-D4B6B823CE8B}" destId="{7752BA3B-58BB-428F-AF79-F2AB39FB12E5}" srcOrd="3" destOrd="0" presId="urn:microsoft.com/office/officeart/2005/8/layout/vList6"/>
    <dgm:cxn modelId="{153A58B6-3FF9-4A55-9491-ED5F20547FD8}" type="presParOf" srcId="{27AAEC3F-46AC-4DF2-BAB0-D4B6B823CE8B}" destId="{AB15475E-10D3-44E8-AF55-1EBB393F7BA3}" srcOrd="4" destOrd="0" presId="urn:microsoft.com/office/officeart/2005/8/layout/vList6"/>
    <dgm:cxn modelId="{E8CA1672-C7AC-4AFF-AD3C-B465AA2DEC32}" type="presParOf" srcId="{AB15475E-10D3-44E8-AF55-1EBB393F7BA3}" destId="{C12487D3-29DD-46D7-A9DB-907AF26EEB40}" srcOrd="0" destOrd="0" presId="urn:microsoft.com/office/officeart/2005/8/layout/vList6"/>
    <dgm:cxn modelId="{51996C70-64DE-4E21-8E25-DDF716E824F9}" type="presParOf" srcId="{AB15475E-10D3-44E8-AF55-1EBB393F7BA3}" destId="{F60C9BAA-4157-4A82-B5C3-2A6874443060}" srcOrd="1" destOrd="0" presId="urn:microsoft.com/office/officeart/2005/8/layout/vList6"/>
    <dgm:cxn modelId="{E93AF8F0-F07A-4D6E-BDD6-EC8260F1F2F5}" type="presParOf" srcId="{27AAEC3F-46AC-4DF2-BAB0-D4B6B823CE8B}" destId="{0727D70A-18C3-4E2F-A401-FEA45CEFA3BD}" srcOrd="5" destOrd="0" presId="urn:microsoft.com/office/officeart/2005/8/layout/vList6"/>
    <dgm:cxn modelId="{F9E84D6E-7D0A-4B4B-BE63-04F907B94111}" type="presParOf" srcId="{27AAEC3F-46AC-4DF2-BAB0-D4B6B823CE8B}" destId="{0E956853-DEFE-487D-A590-FDB1D30232C3}" srcOrd="6" destOrd="0" presId="urn:microsoft.com/office/officeart/2005/8/layout/vList6"/>
    <dgm:cxn modelId="{AC4C08A3-002A-4731-A4EC-C962AEB5B03D}" type="presParOf" srcId="{0E956853-DEFE-487D-A590-FDB1D30232C3}" destId="{BD14DFFA-4FC7-4EE0-9312-B25D5C0A533B}" srcOrd="0" destOrd="0" presId="urn:microsoft.com/office/officeart/2005/8/layout/vList6"/>
    <dgm:cxn modelId="{3B2D5C86-3842-4428-824C-67ECC2D65864}" type="presParOf" srcId="{0E956853-DEFE-487D-A590-FDB1D30232C3}" destId="{0445D7A9-2A69-42A3-942E-05175D1F4547}" srcOrd="1" destOrd="0" presId="urn:microsoft.com/office/officeart/2005/8/layout/vList6"/>
    <dgm:cxn modelId="{D5051A3D-A522-44F2-9FA7-F64263FC8DBE}" type="presParOf" srcId="{27AAEC3F-46AC-4DF2-BAB0-D4B6B823CE8B}" destId="{330DE000-B55D-4532-B7E8-96C2EDA63BD7}" srcOrd="7" destOrd="0" presId="urn:microsoft.com/office/officeart/2005/8/layout/vList6"/>
    <dgm:cxn modelId="{0CF51966-BDBD-4D40-96F9-A9A5EB364501}" type="presParOf" srcId="{27AAEC3F-46AC-4DF2-BAB0-D4B6B823CE8B}" destId="{79B35947-113D-42BE-80F7-D05D539F1DD2}" srcOrd="8" destOrd="0" presId="urn:microsoft.com/office/officeart/2005/8/layout/vList6"/>
    <dgm:cxn modelId="{562B4296-0EC9-481D-91E5-23B6DDF032D7}" type="presParOf" srcId="{79B35947-113D-42BE-80F7-D05D539F1DD2}" destId="{37401D59-F57C-46C5-B046-478E59DFD05F}" srcOrd="0" destOrd="0" presId="urn:microsoft.com/office/officeart/2005/8/layout/vList6"/>
    <dgm:cxn modelId="{6E74C802-5E8F-4A87-B622-2CE330C3F692}" type="presParOf" srcId="{79B35947-113D-42BE-80F7-D05D539F1DD2}" destId="{DD80AF5B-B458-43EB-B034-94F57626A8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83603-DAC1-45A7-9FB6-6C6B42A71A4C}">
      <dsp:nvSpPr>
        <dsp:cNvPr id="0" name=""/>
        <dsp:cNvSpPr/>
      </dsp:nvSpPr>
      <dsp:spPr>
        <a:xfrm>
          <a:off x="2516176" y="1975"/>
          <a:ext cx="3774264" cy="1069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All Students</a:t>
          </a:r>
          <a:endParaRPr lang="en-US" sz="2900" kern="1200" dirty="0"/>
        </a:p>
      </dsp:txBody>
      <dsp:txXfrm>
        <a:off x="2516176" y="135678"/>
        <a:ext cx="3373156" cy="802216"/>
      </dsp:txXfrm>
    </dsp:sp>
    <dsp:sp modelId="{048FB73A-6FEC-4D9C-84C7-DF22915738C3}">
      <dsp:nvSpPr>
        <dsp:cNvPr id="0" name=""/>
        <dsp:cNvSpPr/>
      </dsp:nvSpPr>
      <dsp:spPr>
        <a:xfrm>
          <a:off x="0" y="1975"/>
          <a:ext cx="2516176" cy="1069622"/>
        </a:xfrm>
        <a:prstGeom prst="roundRect">
          <a:avLst/>
        </a:prstGeom>
        <a:solidFill>
          <a:srgbClr val="6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64.6%</a:t>
          </a:r>
          <a:endParaRPr lang="en-US" sz="5200" kern="1200" dirty="0"/>
        </a:p>
      </dsp:txBody>
      <dsp:txXfrm>
        <a:off x="52215" y="54190"/>
        <a:ext cx="2411746" cy="965192"/>
      </dsp:txXfrm>
    </dsp:sp>
    <dsp:sp modelId="{9B462CCA-A679-491F-9BE6-6DE369017386}">
      <dsp:nvSpPr>
        <dsp:cNvPr id="0" name=""/>
        <dsp:cNvSpPr/>
      </dsp:nvSpPr>
      <dsp:spPr>
        <a:xfrm>
          <a:off x="2516176" y="1178559"/>
          <a:ext cx="3774264" cy="1069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African Americans</a:t>
          </a:r>
          <a:endParaRPr lang="en-US" sz="2900" kern="1200" dirty="0"/>
        </a:p>
      </dsp:txBody>
      <dsp:txXfrm>
        <a:off x="2516176" y="1312262"/>
        <a:ext cx="3373156" cy="802216"/>
      </dsp:txXfrm>
    </dsp:sp>
    <dsp:sp modelId="{099379E7-6A27-4132-9F61-3F777D734872}">
      <dsp:nvSpPr>
        <dsp:cNvPr id="0" name=""/>
        <dsp:cNvSpPr/>
      </dsp:nvSpPr>
      <dsp:spPr>
        <a:xfrm>
          <a:off x="0" y="1178559"/>
          <a:ext cx="2516176" cy="1069622"/>
        </a:xfrm>
        <a:prstGeom prst="roundRect">
          <a:avLst/>
        </a:prstGeom>
        <a:solidFill>
          <a:srgbClr val="6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41.6%</a:t>
          </a:r>
          <a:endParaRPr lang="en-US" sz="5200" kern="1200" dirty="0"/>
        </a:p>
      </dsp:txBody>
      <dsp:txXfrm>
        <a:off x="52215" y="1230774"/>
        <a:ext cx="2411746" cy="965192"/>
      </dsp:txXfrm>
    </dsp:sp>
    <dsp:sp modelId="{F60C9BAA-4157-4A82-B5C3-2A6874443060}">
      <dsp:nvSpPr>
        <dsp:cNvPr id="0" name=""/>
        <dsp:cNvSpPr/>
      </dsp:nvSpPr>
      <dsp:spPr>
        <a:xfrm>
          <a:off x="2516176" y="2355144"/>
          <a:ext cx="3774264" cy="1069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Hispanics</a:t>
          </a:r>
          <a:endParaRPr lang="en-US" sz="2900" kern="1200" dirty="0"/>
        </a:p>
      </dsp:txBody>
      <dsp:txXfrm>
        <a:off x="2516176" y="2488847"/>
        <a:ext cx="3373156" cy="802216"/>
      </dsp:txXfrm>
    </dsp:sp>
    <dsp:sp modelId="{C12487D3-29DD-46D7-A9DB-907AF26EEB40}">
      <dsp:nvSpPr>
        <dsp:cNvPr id="0" name=""/>
        <dsp:cNvSpPr/>
      </dsp:nvSpPr>
      <dsp:spPr>
        <a:xfrm>
          <a:off x="0" y="2355144"/>
          <a:ext cx="2516176" cy="1069622"/>
        </a:xfrm>
        <a:prstGeom prst="roundRect">
          <a:avLst/>
        </a:prstGeom>
        <a:solidFill>
          <a:srgbClr val="6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48.6%</a:t>
          </a:r>
          <a:endParaRPr lang="en-US" sz="5200" kern="1200" dirty="0"/>
        </a:p>
      </dsp:txBody>
      <dsp:txXfrm>
        <a:off x="52215" y="2407359"/>
        <a:ext cx="2411746" cy="965192"/>
      </dsp:txXfrm>
    </dsp:sp>
    <dsp:sp modelId="{0445D7A9-2A69-42A3-942E-05175D1F4547}">
      <dsp:nvSpPr>
        <dsp:cNvPr id="0" name=""/>
        <dsp:cNvSpPr/>
      </dsp:nvSpPr>
      <dsp:spPr>
        <a:xfrm>
          <a:off x="2516176" y="3531728"/>
          <a:ext cx="3774264" cy="1069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Whites</a:t>
          </a:r>
          <a:endParaRPr lang="en-US" sz="2900" kern="1200" dirty="0"/>
        </a:p>
      </dsp:txBody>
      <dsp:txXfrm>
        <a:off x="2516176" y="3665431"/>
        <a:ext cx="3373156" cy="802216"/>
      </dsp:txXfrm>
    </dsp:sp>
    <dsp:sp modelId="{BD14DFFA-4FC7-4EE0-9312-B25D5C0A533B}">
      <dsp:nvSpPr>
        <dsp:cNvPr id="0" name=""/>
        <dsp:cNvSpPr/>
      </dsp:nvSpPr>
      <dsp:spPr>
        <a:xfrm>
          <a:off x="0" y="3531728"/>
          <a:ext cx="2516176" cy="1069622"/>
        </a:xfrm>
        <a:prstGeom prst="roundRect">
          <a:avLst/>
        </a:prstGeom>
        <a:solidFill>
          <a:srgbClr val="6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69.3%</a:t>
          </a:r>
          <a:endParaRPr lang="en-US" sz="5200" kern="1200" dirty="0"/>
        </a:p>
      </dsp:txBody>
      <dsp:txXfrm>
        <a:off x="52215" y="3583943"/>
        <a:ext cx="2411746" cy="965192"/>
      </dsp:txXfrm>
    </dsp:sp>
    <dsp:sp modelId="{DD80AF5B-B458-43EB-B034-94F57626A86F}">
      <dsp:nvSpPr>
        <dsp:cNvPr id="0" name=""/>
        <dsp:cNvSpPr/>
      </dsp:nvSpPr>
      <dsp:spPr>
        <a:xfrm>
          <a:off x="2516176" y="4708313"/>
          <a:ext cx="3774264" cy="1069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Asian Americans</a:t>
          </a:r>
          <a:endParaRPr lang="en-US" sz="2900" kern="1200" dirty="0"/>
        </a:p>
      </dsp:txBody>
      <dsp:txXfrm>
        <a:off x="2516176" y="4842016"/>
        <a:ext cx="3373156" cy="802216"/>
      </dsp:txXfrm>
    </dsp:sp>
    <dsp:sp modelId="{37401D59-F57C-46C5-B046-478E59DFD05F}">
      <dsp:nvSpPr>
        <dsp:cNvPr id="0" name=""/>
        <dsp:cNvSpPr/>
      </dsp:nvSpPr>
      <dsp:spPr>
        <a:xfrm>
          <a:off x="0" y="4708313"/>
          <a:ext cx="2516176" cy="1069622"/>
        </a:xfrm>
        <a:prstGeom prst="roundRect">
          <a:avLst/>
        </a:prstGeom>
        <a:solidFill>
          <a:srgbClr val="68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77.4%</a:t>
          </a:r>
          <a:endParaRPr lang="en-US" sz="5200" kern="1200" dirty="0"/>
        </a:p>
      </dsp:txBody>
      <dsp:txXfrm>
        <a:off x="52215" y="4760528"/>
        <a:ext cx="2411746" cy="96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792066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3A095658-1DE7-4A5D-81A2-87DB198F7DFF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DE9C10C3-CD5D-4B9C-A7DA-EA96478DF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EB3DA042-8390-4614-BA64-6A376BC565CC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431FA5A7-6180-4BB6-AAEA-2F104C1BF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1"/>
            <a:ext cx="110998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47974" y="8928100"/>
            <a:ext cx="11099800" cy="0"/>
          </a:xfrm>
          <a:prstGeom prst="line">
            <a:avLst/>
          </a:prstGeom>
          <a:noFill/>
          <a:ln w="57150" cap="flat" cmpd="thickThin">
            <a:solidFill>
              <a:srgbClr val="8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/>
          <p:cNvCxnSpPr/>
          <p:nvPr userDrawn="1"/>
        </p:nvCxnSpPr>
        <p:spPr>
          <a:xfrm>
            <a:off x="947974" y="1930408"/>
            <a:ext cx="11099800" cy="0"/>
          </a:xfrm>
          <a:prstGeom prst="line">
            <a:avLst/>
          </a:prstGeom>
          <a:noFill/>
          <a:ln w="57150" cap="flat" cmpd="thickThin">
            <a:solidFill>
              <a:srgbClr val="8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/>
          <p:cNvGrpSpPr/>
          <p:nvPr userDrawn="1"/>
        </p:nvGrpSpPr>
        <p:grpSpPr>
          <a:xfrm>
            <a:off x="842905" y="9101360"/>
            <a:ext cx="7050909" cy="393263"/>
            <a:chOff x="890824" y="8970422"/>
            <a:chExt cx="8690838" cy="484729"/>
          </a:xfrm>
        </p:grpSpPr>
        <p:pic>
          <p:nvPicPr>
            <p:cNvPr id="12" name="Picture 11" descr="logo4.wmf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93"/>
            <a:stretch/>
          </p:blipFill>
          <p:spPr>
            <a:xfrm>
              <a:off x="890824" y="9012745"/>
              <a:ext cx="8690838" cy="442406"/>
            </a:xfrm>
            <a:prstGeom prst="rect">
              <a:avLst/>
            </a:prstGeom>
          </p:spPr>
        </p:pic>
        <p:pic>
          <p:nvPicPr>
            <p:cNvPr id="13" name="Picture 12" descr="MC_logo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74" y="8970422"/>
              <a:ext cx="2566212" cy="48472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ransition spd="med"/>
  <p:txStyles>
    <p:titleStyle>
      <a:lvl1pPr algn="ctr" defTabSz="584200">
        <a:defRPr sz="6000" b="1" i="0">
          <a:solidFill>
            <a:srgbClr val="800000"/>
          </a:solidFill>
          <a:latin typeface="Arial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Font typeface="Wingdings" charset="2"/>
        <a:buChar char="Ø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aiPytlmJQbyBoM&amp;tbnid=RofX2--Grk_RlM:&amp;ved=0CAUQjRw&amp;url=http://theboltlive.com/3183/the-bolt/college-knowledge/sat-and-act-which-will-you-be-taking/&amp;ei=n_WZU6iBGam68QGQ_IGQCw&amp;bvm=bv.68911936,d.b2U&amp;psig=AFQjCNH10QN_0K_ABVxDb3aR5YrqZjUPeQ&amp;ust=1402685112973653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733" y="0"/>
            <a:ext cx="11054080" cy="2090702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en-US" sz="4400" b="1" dirty="0" smtClean="0"/>
              <a:t>Scientific Literacy</a:t>
            </a:r>
            <a:br>
              <a:rPr lang="en-US" sz="4400" b="1" dirty="0" smtClean="0"/>
            </a:br>
            <a:r>
              <a:rPr lang="en-US" sz="4400" b="1" dirty="0" smtClean="0"/>
              <a:t>College Success &amp; Retention</a:t>
            </a:r>
            <a:endParaRPr lang="en-US" sz="4400" b="1" dirty="0"/>
          </a:p>
        </p:txBody>
      </p:sp>
      <p:pic>
        <p:nvPicPr>
          <p:cNvPr id="14" name="Picture 4" descr="https://encrypted-tbn3.gstatic.com/images?q=tbn:ANd9GcSkFUz4dW3Lm869mshDStegh_rlf3ii0WaeFbzteZRzOZHAW5Qm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99" y="3141616"/>
            <a:ext cx="3737016" cy="3182576"/>
          </a:xfrm>
          <a:prstGeom prst="rect">
            <a:avLst/>
          </a:prstGeom>
          <a:solidFill>
            <a:srgbClr val="FFFFFF"/>
          </a:solidFill>
          <a:ln>
            <a:solidFill>
              <a:srgbClr val="680000"/>
            </a:solidFill>
          </a:ln>
          <a:effectLst>
            <a:outerShdw blurRad="508000" dist="50800" dir="5400000" algn="ctr" rotWithShape="0">
              <a:srgbClr val="680000"/>
            </a:outerShdw>
          </a:effectLst>
          <a:extLst/>
        </p:spPr>
      </p:pic>
      <p:grpSp>
        <p:nvGrpSpPr>
          <p:cNvPr id="8" name="Group 7"/>
          <p:cNvGrpSpPr/>
          <p:nvPr/>
        </p:nvGrpSpPr>
        <p:grpSpPr>
          <a:xfrm>
            <a:off x="1033229" y="3141616"/>
            <a:ext cx="7133042" cy="3235761"/>
            <a:chOff x="0" y="4082732"/>
            <a:chExt cx="7716517" cy="3599952"/>
          </a:xfrm>
        </p:grpSpPr>
        <p:pic>
          <p:nvPicPr>
            <p:cNvPr id="15" name="Picture 7" descr="solutionsgallery-accelerating-college-readiness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" t="2661" r="4144" b="19800"/>
            <a:stretch>
              <a:fillRect/>
            </a:stretch>
          </p:blipFill>
          <p:spPr bwMode="auto">
            <a:xfrm>
              <a:off x="0" y="4082732"/>
              <a:ext cx="7716517" cy="3599952"/>
            </a:xfrm>
            <a:prstGeom prst="rect">
              <a:avLst/>
            </a:prstGeom>
            <a:noFill/>
            <a:ln w="9525" algn="in">
              <a:solidFill>
                <a:srgbClr val="680000"/>
              </a:solidFill>
              <a:miter lim="800000"/>
              <a:headEnd/>
              <a:tailEnd/>
            </a:ln>
            <a:effectLst>
              <a:outerShdw blurRad="381000" dist="50800" dir="5400000" algn="ctr" rotWithShape="0">
                <a:srgbClr val="68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upload.wikimedia.org/wikipedia/commons/thumb/3/34/New_SAT_Logo_%28vector%29.svg/101px-New_SAT_Logo_%28vector%29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437" y="6057777"/>
              <a:ext cx="1923095" cy="103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240094" y="6808580"/>
              <a:ext cx="246888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Work Hard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82" y="6899114"/>
              <a:ext cx="118510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STEM</a:t>
              </a:r>
            </a:p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Programs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74722" y="4926080"/>
              <a:ext cx="19507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STEM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68488" y="6164457"/>
              <a:ext cx="149352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</a:rPr>
                <a:t>STEM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6747" y="743766"/>
            <a:ext cx="12679680" cy="12833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700" dirty="0"/>
              <a:t>   </a:t>
            </a:r>
            <a:r>
              <a:rPr lang="en-US" altLang="en-US" sz="4900" b="1" dirty="0" smtClean="0">
                <a:solidFill>
                  <a:srgbClr val="960000"/>
                </a:solidFill>
              </a:rPr>
              <a:t>Retention Rates in Science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 r="14048"/>
          <a:stretch/>
        </p:blipFill>
        <p:spPr>
          <a:xfrm>
            <a:off x="7173311" y="2166317"/>
            <a:ext cx="4862776" cy="5829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89739" y="8057648"/>
            <a:ext cx="48138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400" b="1" dirty="0" smtClean="0">
                <a:solidFill>
                  <a:srgbClr val="680000"/>
                </a:solidFill>
              </a:rPr>
              <a:t>STAY </a:t>
            </a:r>
            <a:r>
              <a:rPr lang="en-US" sz="2400" b="1" dirty="0" smtClean="0">
                <a:solidFill>
                  <a:srgbClr val="680000"/>
                </a:solidFill>
              </a:rPr>
              <a:t>THE COURSE</a:t>
            </a:r>
            <a:endParaRPr kumimoji="0" lang="en-US" sz="2400" b="1" u="none" strike="noStrike" cap="none" spc="0" normalizeH="0" baseline="0" dirty="0">
              <a:ln>
                <a:noFill/>
              </a:ln>
              <a:solidFill>
                <a:srgbClr val="680000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949" y="8103814"/>
            <a:ext cx="56671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just" rtl="0" latinLnBrk="1" hangingPunct="0">
              <a:buFontTx/>
              <a:buChar char="-"/>
            </a:pPr>
            <a:r>
              <a:rPr lang="en-US" altLang="en-US" sz="1200" dirty="0" smtClean="0"/>
              <a:t>Less than half of African-American </a:t>
            </a:r>
            <a:r>
              <a:rPr lang="en-US" altLang="en-US" sz="1200" dirty="0" smtClean="0"/>
              <a:t>and </a:t>
            </a:r>
            <a:r>
              <a:rPr lang="en-US" altLang="en-US" sz="1200" dirty="0" smtClean="0"/>
              <a:t>Hispanic </a:t>
            </a:r>
            <a:r>
              <a:rPr lang="en-US" altLang="en-US" sz="1200" dirty="0" smtClean="0"/>
              <a:t>students who begin as </a:t>
            </a:r>
            <a:r>
              <a:rPr lang="en-US" altLang="en-US" sz="1200" dirty="0" smtClean="0"/>
              <a:t>science </a:t>
            </a:r>
            <a:r>
              <a:rPr lang="en-US" altLang="en-US" sz="1200" dirty="0" smtClean="0"/>
              <a:t>majors </a:t>
            </a:r>
            <a:r>
              <a:rPr lang="en-US" altLang="en-US" sz="1200" dirty="0" smtClean="0"/>
              <a:t>actually graduate </a:t>
            </a:r>
            <a:r>
              <a:rPr lang="en-US" altLang="en-US" sz="1200" dirty="0" smtClean="0"/>
              <a:t>with a STEM degree. </a:t>
            </a:r>
            <a:endParaRPr lang="en-US" altLang="en-US" sz="1200" dirty="0" smtClean="0"/>
          </a:p>
          <a:p>
            <a:pPr algn="just" rtl="0" latinLnBrk="1" hangingPunct="0"/>
            <a:r>
              <a:rPr lang="en-US" altLang="en-US" sz="1200" dirty="0" smtClean="0"/>
              <a:t>-  Science </a:t>
            </a:r>
            <a:r>
              <a:rPr lang="en-US" altLang="en-US" sz="1200" dirty="0"/>
              <a:t>Magazine</a:t>
            </a:r>
            <a:r>
              <a:rPr lang="en-US" altLang="en-US" sz="1200" dirty="0" smtClean="0"/>
              <a:t>, </a:t>
            </a:r>
            <a:r>
              <a:rPr lang="en-US" altLang="en-US" sz="1200" dirty="0" smtClean="0"/>
              <a:t>Vol</a:t>
            </a:r>
            <a:r>
              <a:rPr lang="en-US" altLang="en-US" sz="1200" dirty="0"/>
              <a:t>. 324, June </a:t>
            </a:r>
            <a:r>
              <a:rPr lang="en-US" altLang="en-US" sz="1200" dirty="0" smtClean="0"/>
              <a:t>2009.</a:t>
            </a:r>
            <a:endParaRPr kumimoji="0" lang="en-US" sz="1200" b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7550926"/>
              </p:ext>
            </p:extLst>
          </p:nvPr>
        </p:nvGraphicFramePr>
        <p:xfrm>
          <a:off x="804048" y="2166317"/>
          <a:ext cx="6290441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2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686" y="752973"/>
            <a:ext cx="11099800" cy="1333500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Why College Retention </a:t>
            </a:r>
            <a:r>
              <a:rPr lang="en-US" altLang="en-US" sz="4400" dirty="0" smtClean="0"/>
              <a:t>Rates are </a:t>
            </a:r>
            <a:r>
              <a:rPr lang="en-US" altLang="en-US" sz="4400" dirty="0"/>
              <a:t>Low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603" y="2372426"/>
            <a:ext cx="11287760" cy="379306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>
                <a:latin typeface="Arial"/>
                <a:cs typeface="Arial"/>
              </a:rPr>
              <a:t>Incoming freshmen with an average ACT score do not necessarily possess the skills needed to succeed in introductory college level courses. </a:t>
            </a:r>
          </a:p>
          <a:p>
            <a:pPr>
              <a:lnSpc>
                <a:spcPct val="90000"/>
              </a:lnSpc>
              <a:defRPr/>
            </a:pPr>
            <a:endParaRPr lang="en-US" sz="3400" dirty="0"/>
          </a:p>
          <a:p>
            <a:pPr>
              <a:lnSpc>
                <a:spcPct val="90000"/>
              </a:lnSpc>
              <a:defRPr/>
            </a:pPr>
            <a:endParaRPr lang="en-US" sz="3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35495"/>
              </p:ext>
            </p:extLst>
          </p:nvPr>
        </p:nvGraphicFramePr>
        <p:xfrm>
          <a:off x="1922780" y="3891449"/>
          <a:ext cx="9753600" cy="2384214"/>
        </p:xfrm>
        <a:graphic>
          <a:graphicData uri="http://schemas.openxmlformats.org/drawingml/2006/table">
            <a:tbl>
              <a:tblPr/>
              <a:tblGrid>
                <a:gridCol w="1625600"/>
                <a:gridCol w="1625600"/>
                <a:gridCol w="1625600"/>
                <a:gridCol w="1625600"/>
                <a:gridCol w="1625600"/>
                <a:gridCol w="1625600"/>
              </a:tblGrid>
              <a:tr h="1589476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/>
                          <a:cs typeface="Arial"/>
                        </a:rPr>
                        <a:t>National</a:t>
                      </a:r>
                      <a:endParaRPr lang="en-US" sz="2600" b="1" dirty="0">
                        <a:latin typeface="Arial"/>
                        <a:cs typeface="Arial"/>
                      </a:endParaRP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 </a:t>
                      </a:r>
                      <a:r>
                        <a:rPr lang="en-US" sz="2200" dirty="0"/>
                        <a:t>Composite</a:t>
                      </a:r>
                      <a:r>
                        <a:rPr lang="en-US" sz="2400" dirty="0"/>
                        <a:t> Score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 English Score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 Math Score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 Reading Score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Average Science Score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4738">
                <a:tc>
                  <a:txBody>
                    <a:bodyPr/>
                    <a:lstStyle/>
                    <a:p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21.1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20.5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21.1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21.3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20.9</a:t>
                      </a:r>
                    </a:p>
                  </a:txBody>
                  <a:tcPr marL="130048" marR="130048" marT="65024" marB="65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33" name="TextBox 2"/>
          <p:cNvSpPr txBox="1">
            <a:spLocks noChangeArrowheads="1"/>
          </p:cNvSpPr>
          <p:nvPr/>
        </p:nvSpPr>
        <p:spPr bwMode="auto">
          <a:xfrm>
            <a:off x="632485" y="6983631"/>
            <a:ext cx="11595947" cy="12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1" hangingPunct="1">
              <a:spcBef>
                <a:spcPct val="50000"/>
              </a:spcBef>
              <a:buFontTx/>
              <a:buNone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lvl="1" indent="-285750" algn="l" eaLnBrk="1" hangingPunct="1">
              <a:lnSpc>
                <a:spcPct val="80000"/>
              </a:lnSpc>
              <a:spcBef>
                <a:spcPts val="1776"/>
              </a:spcBef>
              <a:buFont typeface="Wingdings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SzPct val="90000"/>
              <a:buNone/>
            </a:pPr>
            <a:r>
              <a:rPr lang="en-US" altLang="en-US" sz="2800" dirty="0" smtClean="0"/>
              <a:t>ACT </a:t>
            </a:r>
            <a:r>
              <a:rPr lang="en-US" altLang="en-US" sz="2800" dirty="0"/>
              <a:t>Benchmarks: Math 22; Reading 21; Science 24.</a:t>
            </a:r>
          </a:p>
          <a:p>
            <a:pPr lvl="2">
              <a:buSzPct val="9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Meeting </a:t>
            </a:r>
            <a:r>
              <a:rPr lang="en-US" altLang="en-US" dirty="0"/>
              <a:t>the benchmark would indicate a student has a 50% chance of earning a </a:t>
            </a:r>
            <a:r>
              <a:rPr lang="en-US" altLang="en-US" dirty="0" smtClean="0"/>
              <a:t>“B” </a:t>
            </a:r>
            <a:r>
              <a:rPr lang="en-US" altLang="en-US" dirty="0"/>
              <a:t>or better in the corresponding freshman college course.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8078" y="3556919"/>
            <a:ext cx="10192215" cy="2980436"/>
          </a:xfrm>
          <a:prstGeom prst="rect">
            <a:avLst/>
          </a:prstGeom>
          <a:noFill/>
          <a:ln w="28575" cap="flat">
            <a:solidFill>
              <a:srgbClr val="68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82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461" y="1717288"/>
            <a:ext cx="11724695" cy="49065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996631"/>
              </p:ext>
            </p:extLst>
          </p:nvPr>
        </p:nvGraphicFramePr>
        <p:xfrm>
          <a:off x="5162227" y="-89207"/>
          <a:ext cx="6686872" cy="8549277"/>
        </p:xfrm>
        <a:graphic>
          <a:graphicData uri="http://schemas.openxmlformats.org/drawingml/2006/table">
            <a:tbl>
              <a:tblPr/>
              <a:tblGrid>
                <a:gridCol w="990648"/>
                <a:gridCol w="908093"/>
                <a:gridCol w="1898742"/>
                <a:gridCol w="908093"/>
                <a:gridCol w="866817"/>
                <a:gridCol w="1114479"/>
              </a:tblGrid>
              <a:tr h="662525">
                <a:tc gridSpan="6"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492">
                <a:tc gridSpan="3"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69B8"/>
                          </a:solidFill>
                        </a:rPr>
                        <a:t>Reading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00682F"/>
                          </a:solidFill>
                        </a:rPr>
                        <a:t>Math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SAT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ACT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%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SAT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ACT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%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800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36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99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800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36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99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770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34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99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770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33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98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740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33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98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740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32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97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710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32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96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710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30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95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680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31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93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680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28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91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650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30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90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650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26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85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620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84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620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25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80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590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26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77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590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24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72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560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69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560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22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64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530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59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530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20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54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500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49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500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44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470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19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38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470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17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35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440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17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440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16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25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410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15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410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17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380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14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12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380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15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11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350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13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350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7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320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11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320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13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4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290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9B8"/>
                          </a:solidFill>
                        </a:rPr>
                        <a:t>10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rgbClr val="00682F"/>
                          </a:solidFill>
                        </a:rPr>
                        <a:t>290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13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2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3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260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8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9B8"/>
                          </a:solidFill>
                        </a:rPr>
                        <a:t>1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260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11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rgbClr val="00682F"/>
                          </a:solidFill>
                        </a:rPr>
                        <a:t>1</a:t>
                      </a:r>
                    </a:p>
                  </a:txBody>
                  <a:tcPr marL="24614" marR="24614" marT="24618" marB="24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8025" y="1449664"/>
            <a:ext cx="3142827" cy="2593528"/>
          </a:xfrm>
          <a:prstGeom prst="rect">
            <a:avLst/>
          </a:prstGeom>
          <a:solidFill>
            <a:schemeClr val="bg1"/>
          </a:solidFill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ACT </a:t>
            </a:r>
          </a:p>
          <a:p>
            <a:pPr algn="ctr"/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algn="ctr"/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685472" y="1137424"/>
            <a:ext cx="0" cy="72780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heboltlive.com/wp-content/uploads/2014/03/College-Knowledge_Sat-vs.-ACT_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75" y="5022319"/>
            <a:ext cx="3475392" cy="25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The Reality of College</a:t>
            </a:r>
          </a:p>
        </p:txBody>
      </p:sp>
      <p:sp>
        <p:nvSpPr>
          <p:cNvPr id="11267" name="Text Box 10"/>
          <p:cNvSpPr>
            <a:spLocks noGrp="1" noChangeArrowheads="1"/>
          </p:cNvSpPr>
          <p:nvPr>
            <p:ph type="body" idx="1"/>
          </p:nvPr>
        </p:nvSpPr>
        <p:spPr>
          <a:xfrm>
            <a:off x="975360" y="5667587"/>
            <a:ext cx="4443307" cy="43349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dirty="0" smtClean="0"/>
              <a:t> A       </a:t>
            </a:r>
            <a:r>
              <a:rPr lang="en-US" altLang="en-US" sz="2000" dirty="0"/>
              <a:t>B            </a:t>
            </a:r>
            <a:r>
              <a:rPr lang="en-US" altLang="en-US" sz="2000" dirty="0" smtClean="0"/>
              <a:t>C            </a:t>
            </a:r>
            <a:r>
              <a:rPr lang="en-US" altLang="en-US" sz="1800" dirty="0" smtClean="0"/>
              <a:t>D       </a:t>
            </a:r>
            <a:r>
              <a:rPr lang="en-US" altLang="en-US" sz="1800" dirty="0"/>
              <a:t>F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6763368" y="8346863"/>
            <a:ext cx="4443307" cy="4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  A      </a:t>
            </a:r>
            <a:r>
              <a:rPr lang="en-US" altLang="en-US" sz="2000" dirty="0"/>
              <a:t>B            C           </a:t>
            </a:r>
            <a:r>
              <a:rPr lang="en-US" altLang="en-US" sz="2000" dirty="0" smtClean="0"/>
              <a:t> D       F</a:t>
            </a:r>
            <a:endParaRPr lang="en-US" altLang="en-US" sz="2000" dirty="0"/>
          </a:p>
        </p:txBody>
      </p:sp>
      <p:pic>
        <p:nvPicPr>
          <p:cNvPr id="11269" name="Picture 12" descr="bell shap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984"/>
          <a:stretch>
            <a:fillRect/>
          </a:stretch>
        </p:blipFill>
        <p:spPr bwMode="auto">
          <a:xfrm>
            <a:off x="650240" y="3251200"/>
            <a:ext cx="509354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975360" y="2926081"/>
            <a:ext cx="4876800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High School Grade Distribution</a:t>
            </a:r>
          </a:p>
        </p:txBody>
      </p:sp>
      <p:sp>
        <p:nvSpPr>
          <p:cNvPr id="11271" name="Line 15"/>
          <p:cNvSpPr>
            <a:spLocks noChangeShapeType="1"/>
          </p:cNvSpPr>
          <p:nvPr/>
        </p:nvSpPr>
        <p:spPr bwMode="auto">
          <a:xfrm>
            <a:off x="1083733" y="6177280"/>
            <a:ext cx="151722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591298" y="6935894"/>
            <a:ext cx="2639823" cy="11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Only the Top High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School Students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Attend College</a:t>
            </a:r>
          </a:p>
        </p:txBody>
      </p:sp>
      <p:sp>
        <p:nvSpPr>
          <p:cNvPr id="11273" name="Line 18"/>
          <p:cNvSpPr>
            <a:spLocks noChangeShapeType="1"/>
          </p:cNvSpPr>
          <p:nvPr/>
        </p:nvSpPr>
        <p:spPr bwMode="auto">
          <a:xfrm flipH="1">
            <a:off x="1842347" y="6285653"/>
            <a:ext cx="0" cy="6502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7166980" y="5418667"/>
            <a:ext cx="4173045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College Grade Distribution </a:t>
            </a:r>
          </a:p>
        </p:txBody>
      </p:sp>
      <p:pic>
        <p:nvPicPr>
          <p:cNvPr id="11275" name="Picture 12" descr="bell shap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984"/>
          <a:stretch>
            <a:fillRect/>
          </a:stretch>
        </p:blipFill>
        <p:spPr bwMode="auto">
          <a:xfrm>
            <a:off x="6610773" y="5906347"/>
            <a:ext cx="509354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Line 19"/>
          <p:cNvSpPr>
            <a:spLocks noChangeShapeType="1"/>
          </p:cNvSpPr>
          <p:nvPr/>
        </p:nvSpPr>
        <p:spPr bwMode="auto">
          <a:xfrm>
            <a:off x="3142827" y="7477760"/>
            <a:ext cx="32918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Why Students Leave STEM </a:t>
            </a:r>
            <a:r>
              <a:rPr lang="en-US" altLang="en-US" sz="4400" dirty="0" smtClean="0"/>
              <a:t>Majors</a:t>
            </a:r>
            <a:endParaRPr lang="en-US" altLang="en-US" sz="44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386222" y="2320995"/>
            <a:ext cx="10487661" cy="349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Introductory science courses for science majors do not do an adequate job of creating scientific literacy among science majors, resulting in</a:t>
            </a:r>
            <a:r>
              <a:rPr lang="en-US" altLang="en-US" sz="2800" dirty="0" smtClean="0"/>
              <a:t>: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lvl="1" algn="l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sz="2400" dirty="0"/>
              <a:t>Boredom from terminology required to learn, and lack of connections; thereby, decreasing  interest.</a:t>
            </a:r>
          </a:p>
          <a:p>
            <a:pPr lvl="1" algn="l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sz="2400" dirty="0"/>
              <a:t>Not relating the idea of what it means to be a scientist </a:t>
            </a:r>
            <a:r>
              <a:rPr lang="en-US" altLang="en-US" sz="2400" dirty="0" smtClean="0"/>
              <a:t> (</a:t>
            </a:r>
            <a:r>
              <a:rPr lang="en-US" altLang="en-US" sz="2400" dirty="0"/>
              <a:t>self-efficacy).</a:t>
            </a:r>
          </a:p>
          <a:p>
            <a:pPr lvl="1" algn="l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sz="2400" dirty="0"/>
              <a:t>Perceived “hardness” of science </a:t>
            </a:r>
            <a:r>
              <a:rPr lang="en-US" altLang="en-US" sz="2400" dirty="0" smtClean="0"/>
              <a:t>classes.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48694" y="6194000"/>
            <a:ext cx="10513679" cy="215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Students may also leave STEM majors because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endParaRPr lang="en-US" altLang="en-US" sz="1600" dirty="0" smtClean="0"/>
          </a:p>
          <a:p>
            <a:pPr lvl="1" algn="l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sz="2400" dirty="0"/>
              <a:t>Lack of support systems.</a:t>
            </a:r>
          </a:p>
          <a:p>
            <a:pPr lvl="1" algn="l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sz="2400" dirty="0"/>
              <a:t>Deficiency in academic skills, including group learning skills. </a:t>
            </a:r>
          </a:p>
          <a:p>
            <a:pPr lvl="1" algn="l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sz="2400" dirty="0"/>
              <a:t>Poor pedagogy: teaching about science, and not how to do science.</a:t>
            </a:r>
          </a:p>
        </p:txBody>
      </p:sp>
    </p:spTree>
    <p:extLst>
      <p:ext uri="{BB962C8B-B14F-4D97-AF65-F5344CB8AC3E}">
        <p14:creationId xmlns:p14="http://schemas.microsoft.com/office/powerpoint/2010/main" val="32550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/>
              <a:t>What Helps Increase Retention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2080" y="2156466"/>
            <a:ext cx="10271760" cy="62865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latin typeface="Arial"/>
                <a:cs typeface="Arial"/>
              </a:rPr>
              <a:t>First semester freshmen science and mathematics students with a </a:t>
            </a:r>
            <a:r>
              <a:rPr lang="en-US" altLang="en-US" sz="2800" dirty="0">
                <a:solidFill>
                  <a:srgbClr val="C00000"/>
                </a:solidFill>
                <a:latin typeface="Arial"/>
                <a:cs typeface="Arial"/>
              </a:rPr>
              <a:t>clear understanding of career goals </a:t>
            </a:r>
            <a:r>
              <a:rPr lang="en-US" altLang="en-US" sz="2800" dirty="0">
                <a:latin typeface="Arial"/>
                <a:cs typeface="Arial"/>
              </a:rPr>
              <a:t>are more likely to continue in their major.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latin typeface="Arial"/>
                <a:cs typeface="Arial"/>
              </a:rPr>
              <a:t>Teaching science to</a:t>
            </a:r>
            <a:r>
              <a:rPr lang="en-US" altLang="en-US" sz="2800" dirty="0">
                <a:solidFill>
                  <a:srgbClr val="DA0000"/>
                </a:solidFill>
                <a:latin typeface="Arial"/>
                <a:cs typeface="Arial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Arial"/>
                <a:cs typeface="Arial"/>
              </a:rPr>
              <a:t>convey the big-picture </a:t>
            </a:r>
            <a:r>
              <a:rPr lang="en-US" altLang="en-US" sz="2800" dirty="0">
                <a:latin typeface="Arial"/>
                <a:cs typeface="Arial"/>
              </a:rPr>
              <a:t>facilitates scientific literacy. (Students develop more sophisticated conceptual understanding, and more positive regard for science, when fewer specifics are taught.)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latin typeface="Arial"/>
                <a:cs typeface="Arial"/>
              </a:rPr>
              <a:t>Proactive </a:t>
            </a:r>
            <a:r>
              <a:rPr lang="en-US" altLang="en-US" sz="2800" dirty="0">
                <a:solidFill>
                  <a:srgbClr val="C00000"/>
                </a:solidFill>
                <a:latin typeface="Arial"/>
                <a:cs typeface="Arial"/>
              </a:rPr>
              <a:t>future building strategies </a:t>
            </a:r>
            <a:r>
              <a:rPr lang="en-US" altLang="en-US" sz="2800" dirty="0">
                <a:latin typeface="Arial"/>
                <a:cs typeface="Arial"/>
              </a:rPr>
              <a:t>such as freshmen seminar courses, enhances the student understanding and passion for science.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latin typeface="Arial"/>
                <a:cs typeface="Arial"/>
              </a:rPr>
              <a:t>Development of appropriate </a:t>
            </a:r>
            <a:r>
              <a:rPr lang="en-US" altLang="en-US" sz="2800" dirty="0">
                <a:solidFill>
                  <a:srgbClr val="C00000"/>
                </a:solidFill>
                <a:latin typeface="Arial"/>
                <a:cs typeface="Arial"/>
              </a:rPr>
              <a:t>skills and attitudes</a:t>
            </a:r>
            <a:r>
              <a:rPr lang="en-US" altLang="en-US" sz="28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2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429</Words>
  <Application>Microsoft Office PowerPoint</Application>
  <PresentationFormat>Custom</PresentationFormat>
  <Paragraphs>183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Scientific Literacy College Success &amp; Retention</vt:lpstr>
      <vt:lpstr>   Retention Rates in Science</vt:lpstr>
      <vt:lpstr>Why College Retention Rates are Low</vt:lpstr>
      <vt:lpstr>PowerPoint Presentation</vt:lpstr>
      <vt:lpstr>The Reality of College</vt:lpstr>
      <vt:lpstr>Why Students Leave STEM Majors</vt:lpstr>
      <vt:lpstr>What Helps Increase Retention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Kellye Whitaker</dc:creator>
  <cp:lastModifiedBy>lmuldrow</cp:lastModifiedBy>
  <cp:revision>57</cp:revision>
  <dcterms:modified xsi:type="dcterms:W3CDTF">2014-07-25T23:49:47Z</dcterms:modified>
</cp:coreProperties>
</file>